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png" ContentType="image/png"/>
  <Default Extension="bin" ContentType="application/vnd.openxmlformats-officedocument.presentationml.printerSettings"/>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8" r:id="rId3"/>
    <p:sldId id="257" r:id="rId4"/>
    <p:sldId id="259" r:id="rId5"/>
    <p:sldId id="260" r:id="rId6"/>
    <p:sldId id="261" r:id="rId7"/>
    <p:sldId id="263" r:id="rId8"/>
    <p:sldId id="262" r:id="rId9"/>
    <p:sldId id="264"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1ADC"/>
    <a:srgbClr val="C7E0FF"/>
    <a:srgbClr val="D1DA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8" d="100"/>
          <a:sy n="48" d="100"/>
        </p:scale>
        <p:origin x="-1592"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4" Type="http://schemas.openxmlformats.org/officeDocument/2006/relationships/notesMaster" Target="notesMasters/notesMaster1.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presProps" Target="presProp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printerSettings" Target="printerSettings/printerSettings1.bin"/><Relationship Id="rId12" Type="http://schemas.openxmlformats.org/officeDocument/2006/relationships/slide" Target="slides/slide11.xml"/><Relationship Id="rId17" Type="http://schemas.openxmlformats.org/officeDocument/2006/relationships/viewProps" Target="viewProps.xml"/><Relationship Id="rId19" Type="http://schemas.openxmlformats.org/officeDocument/2006/relationships/tableStyles" Target="tableStyle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A3FD4C-71AF-414E-BD47-7B858AEF9741}" type="datetimeFigureOut">
              <a:rPr lang="en-US" smtClean="0"/>
              <a:t>8/29/11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470E2B-56CD-8940-9AFA-139D6AF1BE7A}" type="slidenum">
              <a:rPr lang="en-US" smtClean="0"/>
              <a:t>‹#›</a:t>
            </a:fld>
            <a:endParaRPr lang="en-US"/>
          </a:p>
        </p:txBody>
      </p:sp>
    </p:spTree>
    <p:extLst>
      <p:ext uri="{BB962C8B-B14F-4D97-AF65-F5344CB8AC3E}">
        <p14:creationId xmlns:p14="http://schemas.microsoft.com/office/powerpoint/2010/main" val="253500305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the first function, take x</a:t>
            </a:r>
            <a:r>
              <a:rPr lang="en-US" baseline="0" dirty="0" smtClean="0"/>
              <a:t> = 2/(4n+1), n = 0, 1, 2, 3, … you get value 1 always</a:t>
            </a:r>
          </a:p>
          <a:p>
            <a:r>
              <a:rPr lang="en-US" baseline="0" dirty="0" smtClean="0"/>
              <a:t>			         x = 2/(4n+3), n = 0, 1, 2, 3, … you get value -1 always</a:t>
            </a:r>
            <a:endParaRPr lang="en-US" dirty="0"/>
          </a:p>
        </p:txBody>
      </p:sp>
      <p:sp>
        <p:nvSpPr>
          <p:cNvPr id="4" name="Slide Number Placeholder 3"/>
          <p:cNvSpPr>
            <a:spLocks noGrp="1"/>
          </p:cNvSpPr>
          <p:nvPr>
            <p:ph type="sldNum" sz="quarter" idx="10"/>
          </p:nvPr>
        </p:nvSpPr>
        <p:spPr/>
        <p:txBody>
          <a:bodyPr/>
          <a:lstStyle/>
          <a:p>
            <a:fld id="{15470E2B-56CD-8940-9AFA-139D6AF1BE7A}" type="slidenum">
              <a:rPr lang="en-US" smtClean="0"/>
              <a:t>8</a:t>
            </a:fld>
            <a:endParaRPr lang="en-US"/>
          </a:p>
        </p:txBody>
      </p:sp>
    </p:spTree>
    <p:extLst>
      <p:ext uri="{BB962C8B-B14F-4D97-AF65-F5344CB8AC3E}">
        <p14:creationId xmlns:p14="http://schemas.microsoft.com/office/powerpoint/2010/main" val="1556911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A3A911-A004-414F-8B85-7CCFD585B8B1}" type="datetimeFigureOut">
              <a:rPr lang="en-US" smtClean="0"/>
              <a:t>8/29/11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3681E7-38D0-1344-B64A-DD764806C126}" type="slidenum">
              <a:rPr lang="en-US" smtClean="0"/>
              <a:t>‹#›</a:t>
            </a:fld>
            <a:endParaRPr lang="en-US"/>
          </a:p>
        </p:txBody>
      </p:sp>
    </p:spTree>
    <p:extLst>
      <p:ext uri="{BB962C8B-B14F-4D97-AF65-F5344CB8AC3E}">
        <p14:creationId xmlns:p14="http://schemas.microsoft.com/office/powerpoint/2010/main" val="4038799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A3A911-A004-414F-8B85-7CCFD585B8B1}" type="datetimeFigureOut">
              <a:rPr lang="en-US" smtClean="0"/>
              <a:t>8/29/11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3681E7-38D0-1344-B64A-DD764806C126}" type="slidenum">
              <a:rPr lang="en-US" smtClean="0"/>
              <a:t>‹#›</a:t>
            </a:fld>
            <a:endParaRPr lang="en-US"/>
          </a:p>
        </p:txBody>
      </p:sp>
    </p:spTree>
    <p:extLst>
      <p:ext uri="{BB962C8B-B14F-4D97-AF65-F5344CB8AC3E}">
        <p14:creationId xmlns:p14="http://schemas.microsoft.com/office/powerpoint/2010/main" val="3112567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A3A911-A004-414F-8B85-7CCFD585B8B1}" type="datetimeFigureOut">
              <a:rPr lang="en-US" smtClean="0"/>
              <a:t>8/29/11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3681E7-38D0-1344-B64A-DD764806C126}" type="slidenum">
              <a:rPr lang="en-US" smtClean="0"/>
              <a:t>‹#›</a:t>
            </a:fld>
            <a:endParaRPr lang="en-US"/>
          </a:p>
        </p:txBody>
      </p:sp>
    </p:spTree>
    <p:extLst>
      <p:ext uri="{BB962C8B-B14F-4D97-AF65-F5344CB8AC3E}">
        <p14:creationId xmlns:p14="http://schemas.microsoft.com/office/powerpoint/2010/main" val="1462828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A3A911-A004-414F-8B85-7CCFD585B8B1}" type="datetimeFigureOut">
              <a:rPr lang="en-US" smtClean="0"/>
              <a:t>8/29/11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3681E7-38D0-1344-B64A-DD764806C126}" type="slidenum">
              <a:rPr lang="en-US" smtClean="0"/>
              <a:t>‹#›</a:t>
            </a:fld>
            <a:endParaRPr lang="en-US"/>
          </a:p>
        </p:txBody>
      </p:sp>
    </p:spTree>
    <p:extLst>
      <p:ext uri="{BB962C8B-B14F-4D97-AF65-F5344CB8AC3E}">
        <p14:creationId xmlns:p14="http://schemas.microsoft.com/office/powerpoint/2010/main" val="2352470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A3A911-A004-414F-8B85-7CCFD585B8B1}" type="datetimeFigureOut">
              <a:rPr lang="en-US" smtClean="0"/>
              <a:t>8/29/11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3681E7-38D0-1344-B64A-DD764806C126}" type="slidenum">
              <a:rPr lang="en-US" smtClean="0"/>
              <a:t>‹#›</a:t>
            </a:fld>
            <a:endParaRPr lang="en-US"/>
          </a:p>
        </p:txBody>
      </p:sp>
    </p:spTree>
    <p:extLst>
      <p:ext uri="{BB962C8B-B14F-4D97-AF65-F5344CB8AC3E}">
        <p14:creationId xmlns:p14="http://schemas.microsoft.com/office/powerpoint/2010/main" val="3008486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A3A911-A004-414F-8B85-7CCFD585B8B1}" type="datetimeFigureOut">
              <a:rPr lang="en-US" smtClean="0"/>
              <a:t>8/29/11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3681E7-38D0-1344-B64A-DD764806C126}" type="slidenum">
              <a:rPr lang="en-US" smtClean="0"/>
              <a:t>‹#›</a:t>
            </a:fld>
            <a:endParaRPr lang="en-US"/>
          </a:p>
        </p:txBody>
      </p:sp>
    </p:spTree>
    <p:extLst>
      <p:ext uri="{BB962C8B-B14F-4D97-AF65-F5344CB8AC3E}">
        <p14:creationId xmlns:p14="http://schemas.microsoft.com/office/powerpoint/2010/main" val="3038142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A3A911-A004-414F-8B85-7CCFD585B8B1}" type="datetimeFigureOut">
              <a:rPr lang="en-US" smtClean="0"/>
              <a:t>8/29/11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3681E7-38D0-1344-B64A-DD764806C126}" type="slidenum">
              <a:rPr lang="en-US" smtClean="0"/>
              <a:t>‹#›</a:t>
            </a:fld>
            <a:endParaRPr lang="en-US"/>
          </a:p>
        </p:txBody>
      </p:sp>
    </p:spTree>
    <p:extLst>
      <p:ext uri="{BB962C8B-B14F-4D97-AF65-F5344CB8AC3E}">
        <p14:creationId xmlns:p14="http://schemas.microsoft.com/office/powerpoint/2010/main" val="634156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A3A911-A004-414F-8B85-7CCFD585B8B1}" type="datetimeFigureOut">
              <a:rPr lang="en-US" smtClean="0"/>
              <a:t>8/29/11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3681E7-38D0-1344-B64A-DD764806C126}" type="slidenum">
              <a:rPr lang="en-US" smtClean="0"/>
              <a:t>‹#›</a:t>
            </a:fld>
            <a:endParaRPr lang="en-US"/>
          </a:p>
        </p:txBody>
      </p:sp>
    </p:spTree>
    <p:extLst>
      <p:ext uri="{BB962C8B-B14F-4D97-AF65-F5344CB8AC3E}">
        <p14:creationId xmlns:p14="http://schemas.microsoft.com/office/powerpoint/2010/main" val="2171730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A3A911-A004-414F-8B85-7CCFD585B8B1}" type="datetimeFigureOut">
              <a:rPr lang="en-US" smtClean="0"/>
              <a:t>8/29/11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3681E7-38D0-1344-B64A-DD764806C126}" type="slidenum">
              <a:rPr lang="en-US" smtClean="0"/>
              <a:t>‹#›</a:t>
            </a:fld>
            <a:endParaRPr lang="en-US"/>
          </a:p>
        </p:txBody>
      </p:sp>
    </p:spTree>
    <p:extLst>
      <p:ext uri="{BB962C8B-B14F-4D97-AF65-F5344CB8AC3E}">
        <p14:creationId xmlns:p14="http://schemas.microsoft.com/office/powerpoint/2010/main" val="1599054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A3A911-A004-414F-8B85-7CCFD585B8B1}" type="datetimeFigureOut">
              <a:rPr lang="en-US" smtClean="0"/>
              <a:t>8/29/11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3681E7-38D0-1344-B64A-DD764806C126}" type="slidenum">
              <a:rPr lang="en-US" smtClean="0"/>
              <a:t>‹#›</a:t>
            </a:fld>
            <a:endParaRPr lang="en-US"/>
          </a:p>
        </p:txBody>
      </p:sp>
    </p:spTree>
    <p:extLst>
      <p:ext uri="{BB962C8B-B14F-4D97-AF65-F5344CB8AC3E}">
        <p14:creationId xmlns:p14="http://schemas.microsoft.com/office/powerpoint/2010/main" val="3876671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A3A911-A004-414F-8B85-7CCFD585B8B1}" type="datetimeFigureOut">
              <a:rPr lang="en-US" smtClean="0"/>
              <a:t>8/29/11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3681E7-38D0-1344-B64A-DD764806C126}" type="slidenum">
              <a:rPr lang="en-US" smtClean="0"/>
              <a:t>‹#›</a:t>
            </a:fld>
            <a:endParaRPr lang="en-US"/>
          </a:p>
        </p:txBody>
      </p:sp>
    </p:spTree>
    <p:extLst>
      <p:ext uri="{BB962C8B-B14F-4D97-AF65-F5344CB8AC3E}">
        <p14:creationId xmlns:p14="http://schemas.microsoft.com/office/powerpoint/2010/main" val="3054978395"/>
      </p:ext>
    </p:extLst>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image" Target="../media/image1.png"/><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A3A911-A004-414F-8B85-7CCFD585B8B1}" type="datetimeFigureOut">
              <a:rPr lang="en-US" smtClean="0"/>
              <a:t>8/29/11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3681E7-38D0-1344-B64A-DD764806C126}" type="slidenum">
              <a:rPr lang="en-US" smtClean="0"/>
              <a:t>‹#›</a:t>
            </a:fld>
            <a:endParaRPr lang="en-US"/>
          </a:p>
        </p:txBody>
      </p:sp>
    </p:spTree>
    <p:extLst>
      <p:ext uri="{BB962C8B-B14F-4D97-AF65-F5344CB8AC3E}">
        <p14:creationId xmlns:p14="http://schemas.microsoft.com/office/powerpoint/2010/main" val="2558330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image" Target="../media/image6.emf"/><Relationship Id="rId4" Type="http://schemas.openxmlformats.org/officeDocument/2006/relationships/image" Target="../media/image4.emf"/><Relationship Id="rId1" Type="http://schemas.openxmlformats.org/officeDocument/2006/relationships/slideLayout" Target="../slideLayouts/slideLayout1.xml"/><Relationship Id="rId2" Type="http://schemas.openxmlformats.org/officeDocument/2006/relationships/image" Target="../media/image2.emf"/><Relationship Id="rId3" Type="http://schemas.openxmlformats.org/officeDocument/2006/relationships/image" Target="../media/image3.emf"/><Relationship Id="rId5" Type="http://schemas.openxmlformats.org/officeDocument/2006/relationships/image" Target="../media/image5.emf"/></Relationships>
</file>

<file path=ppt/slides/_rels/slide10.xml.rels><?xml version="1.0" encoding="UTF-8" standalone="yes"?>
<Relationships xmlns="http://schemas.openxmlformats.org/package/2006/relationships"><Relationship Id="rId2" Type="http://schemas.openxmlformats.org/officeDocument/2006/relationships/image" Target="../media/image39.emf"/><Relationship Id="rId3" Type="http://schemas.openxmlformats.org/officeDocument/2006/relationships/image" Target="../media/image40.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4" Type="http://schemas.openxmlformats.org/officeDocument/2006/relationships/image" Target="../media/image40.emf"/><Relationship Id="rId1" Type="http://schemas.openxmlformats.org/officeDocument/2006/relationships/slideLayout" Target="../slideLayouts/slideLayout2.xml"/><Relationship Id="rId2" Type="http://schemas.openxmlformats.org/officeDocument/2006/relationships/image" Target="../media/image41.emf"/><Relationship Id="rId3" Type="http://schemas.openxmlformats.org/officeDocument/2006/relationships/image" Target="../media/image39.emf"/><Relationship Id="rId5" Type="http://schemas.openxmlformats.org/officeDocument/2006/relationships/image" Target="../media/image42.emf"/></Relationships>
</file>

<file path=ppt/slides/_rels/slide12.xml.rels><?xml version="1.0" encoding="UTF-8" standalone="yes"?>
<Relationships xmlns="http://schemas.openxmlformats.org/package/2006/relationships"><Relationship Id="rId4" Type="http://schemas.openxmlformats.org/officeDocument/2006/relationships/image" Target="../media/image45.emf"/><Relationship Id="rId5" Type="http://schemas.openxmlformats.org/officeDocument/2006/relationships/image" Target="../media/image46.emf"/><Relationship Id="rId7" Type="http://schemas.openxmlformats.org/officeDocument/2006/relationships/image" Target="../media/image48.emf"/><Relationship Id="rId1" Type="http://schemas.openxmlformats.org/officeDocument/2006/relationships/slideLayout" Target="../slideLayouts/slideLayout2.xml"/><Relationship Id="rId2" Type="http://schemas.openxmlformats.org/officeDocument/2006/relationships/image" Target="../media/image43.emf"/><Relationship Id="rId3" Type="http://schemas.openxmlformats.org/officeDocument/2006/relationships/image" Target="../media/image44.emf"/><Relationship Id="rId6" Type="http://schemas.openxmlformats.org/officeDocument/2006/relationships/image" Target="../media/image47.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4.emf"/><Relationship Id="rId4" Type="http://schemas.openxmlformats.org/officeDocument/2006/relationships/image" Target="../media/image10.emf"/><Relationship Id="rId5" Type="http://schemas.openxmlformats.org/officeDocument/2006/relationships/image" Target="../media/image11.emf"/><Relationship Id="rId7" Type="http://schemas.openxmlformats.org/officeDocument/2006/relationships/image" Target="../media/image13.emf"/><Relationship Id="rId1" Type="http://schemas.openxmlformats.org/officeDocument/2006/relationships/slideLayout" Target="../slideLayouts/slideLayout2.xml"/><Relationship Id="rId2" Type="http://schemas.openxmlformats.org/officeDocument/2006/relationships/image" Target="../media/image8.emf"/><Relationship Id="rId3" Type="http://schemas.openxmlformats.org/officeDocument/2006/relationships/image" Target="../media/image9.emf"/><Relationship Id="rId6" Type="http://schemas.openxmlformats.org/officeDocument/2006/relationships/image" Target="../media/image12.emf"/></Relationships>
</file>

<file path=ppt/slides/_rels/slide5.xml.rels><?xml version="1.0" encoding="UTF-8" standalone="yes"?>
<Relationships xmlns="http://schemas.openxmlformats.org/package/2006/relationships"><Relationship Id="rId8" Type="http://schemas.openxmlformats.org/officeDocument/2006/relationships/image" Target="../media/image21.emf"/><Relationship Id="rId4" Type="http://schemas.openxmlformats.org/officeDocument/2006/relationships/image" Target="../media/image17.emf"/><Relationship Id="rId5" Type="http://schemas.openxmlformats.org/officeDocument/2006/relationships/image" Target="../media/image18.emf"/><Relationship Id="rId7" Type="http://schemas.openxmlformats.org/officeDocument/2006/relationships/image" Target="../media/image20.emf"/><Relationship Id="rId1" Type="http://schemas.openxmlformats.org/officeDocument/2006/relationships/slideLayout" Target="../slideLayouts/slideLayout2.xml"/><Relationship Id="rId2" Type="http://schemas.openxmlformats.org/officeDocument/2006/relationships/image" Target="../media/image15.emf"/><Relationship Id="rId9" Type="http://schemas.openxmlformats.org/officeDocument/2006/relationships/image" Target="../media/image22.emf"/><Relationship Id="rId3" Type="http://schemas.openxmlformats.org/officeDocument/2006/relationships/image" Target="../media/image16.emf"/><Relationship Id="rId6" Type="http://schemas.openxmlformats.org/officeDocument/2006/relationships/image" Target="../media/image19.emf"/></Relationships>
</file>

<file path=ppt/slides/_rels/slide6.xml.rels><?xml version="1.0" encoding="UTF-8" standalone="yes"?>
<Relationships xmlns="http://schemas.openxmlformats.org/package/2006/relationships"><Relationship Id="rId6" Type="http://schemas.openxmlformats.org/officeDocument/2006/relationships/image" Target="../media/image27.emf"/><Relationship Id="rId4" Type="http://schemas.openxmlformats.org/officeDocument/2006/relationships/image" Target="../media/image25.emf"/><Relationship Id="rId1" Type="http://schemas.openxmlformats.org/officeDocument/2006/relationships/slideLayout" Target="../slideLayouts/slideLayout2.xml"/><Relationship Id="rId2" Type="http://schemas.openxmlformats.org/officeDocument/2006/relationships/image" Target="../media/image23.emf"/><Relationship Id="rId3" Type="http://schemas.openxmlformats.org/officeDocument/2006/relationships/image" Target="../media/image24.emf"/><Relationship Id="rId5" Type="http://schemas.openxmlformats.org/officeDocument/2006/relationships/image" Target="../media/image26.emf"/></Relationships>
</file>

<file path=ppt/slides/_rels/slide7.xml.rels><?xml version="1.0" encoding="UTF-8" standalone="yes"?>
<Relationships xmlns="http://schemas.openxmlformats.org/package/2006/relationships"><Relationship Id="rId6" Type="http://schemas.openxmlformats.org/officeDocument/2006/relationships/image" Target="../media/image32.emf"/><Relationship Id="rId4" Type="http://schemas.openxmlformats.org/officeDocument/2006/relationships/image" Target="../media/image30.emf"/><Relationship Id="rId1" Type="http://schemas.openxmlformats.org/officeDocument/2006/relationships/slideLayout" Target="../slideLayouts/slideLayout2.xml"/><Relationship Id="rId2" Type="http://schemas.openxmlformats.org/officeDocument/2006/relationships/image" Target="../media/image28.emf"/><Relationship Id="rId3" Type="http://schemas.openxmlformats.org/officeDocument/2006/relationships/image" Target="../media/image29.emf"/><Relationship Id="rId5" Type="http://schemas.openxmlformats.org/officeDocument/2006/relationships/image" Target="../media/image31.emf"/></Relationships>
</file>

<file path=ppt/slides/_rels/slide8.xml.rels><?xml version="1.0" encoding="UTF-8" standalone="yes"?>
<Relationships xmlns="http://schemas.openxmlformats.org/package/2006/relationships"><Relationship Id="rId4" Type="http://schemas.openxmlformats.org/officeDocument/2006/relationships/image" Target="../media/image34.emf"/><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3.png"/></Relationships>
</file>

<file path=ppt/slides/_rels/slide9.xml.rels><?xml version="1.0" encoding="UTF-8" standalone="yes"?>
<Relationships xmlns="http://schemas.openxmlformats.org/package/2006/relationships"><Relationship Id="rId4" Type="http://schemas.openxmlformats.org/officeDocument/2006/relationships/image" Target="../media/image37.emf"/><Relationship Id="rId1" Type="http://schemas.openxmlformats.org/officeDocument/2006/relationships/slideLayout" Target="../slideLayouts/slideLayout2.xml"/><Relationship Id="rId2" Type="http://schemas.openxmlformats.org/officeDocument/2006/relationships/image" Target="../media/image35.emf"/><Relationship Id="rId3" Type="http://schemas.openxmlformats.org/officeDocument/2006/relationships/image" Target="../media/image36.emf"/><Relationship Id="rId5" Type="http://schemas.openxmlformats.org/officeDocument/2006/relationships/image" Target="../media/image3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8730" y="158764"/>
            <a:ext cx="8730168" cy="929898"/>
          </a:xfrm>
        </p:spPr>
        <p:txBody>
          <a:bodyPr/>
          <a:lstStyle/>
          <a:p>
            <a:r>
              <a:rPr lang="en-US" b="1" dirty="0" smtClean="0">
                <a:solidFill>
                  <a:srgbClr val="FF0000"/>
                </a:solidFill>
              </a:rPr>
              <a:t>LIMITS</a:t>
            </a:r>
            <a:endParaRPr lang="en-US" b="1" dirty="0">
              <a:solidFill>
                <a:srgbClr val="FF0000"/>
              </a:solidFill>
            </a:endParaRPr>
          </a:p>
        </p:txBody>
      </p:sp>
      <p:sp>
        <p:nvSpPr>
          <p:cNvPr id="3" name="Subtitle 2"/>
          <p:cNvSpPr>
            <a:spLocks noGrp="1"/>
          </p:cNvSpPr>
          <p:nvPr>
            <p:ph type="subTitle" idx="1"/>
          </p:nvPr>
        </p:nvSpPr>
        <p:spPr>
          <a:xfrm>
            <a:off x="158730" y="1088662"/>
            <a:ext cx="8730168" cy="5534028"/>
          </a:xfrm>
        </p:spPr>
        <p:txBody>
          <a:bodyPr>
            <a:normAutofit/>
          </a:bodyPr>
          <a:lstStyle/>
          <a:p>
            <a:pPr algn="l"/>
            <a:r>
              <a:rPr lang="en-US" b="1" dirty="0" smtClean="0">
                <a:solidFill>
                  <a:srgbClr val="0000FF"/>
                </a:solidFill>
              </a:rPr>
              <a:t>We are going to make sense of vague statements like</a:t>
            </a:r>
          </a:p>
          <a:p>
            <a:pPr algn="l"/>
            <a:r>
              <a:rPr lang="en-US" b="1" dirty="0" smtClean="0">
                <a:solidFill>
                  <a:srgbClr val="0000FF"/>
                </a:solidFill>
              </a:rPr>
              <a:t>… limiting value of slopes of secants </a:t>
            </a:r>
          </a:p>
          <a:p>
            <a:pPr algn="l"/>
            <a:r>
              <a:rPr lang="en-US" b="1" dirty="0">
                <a:solidFill>
                  <a:srgbClr val="0000FF"/>
                </a:solidFill>
              </a:rPr>
              <a:t>a</a:t>
            </a:r>
            <a:r>
              <a:rPr lang="en-US" b="1" dirty="0" smtClean="0">
                <a:solidFill>
                  <a:srgbClr val="0000FF"/>
                </a:solidFill>
              </a:rPr>
              <a:t>s </a:t>
            </a:r>
            <a:r>
              <a:rPr lang="en-US" b="1" dirty="0" smtClean="0">
                <a:solidFill>
                  <a:srgbClr val="660066"/>
                </a:solidFill>
              </a:rPr>
              <a:t>A</a:t>
            </a:r>
            <a:r>
              <a:rPr lang="en-US" b="1" dirty="0" smtClean="0">
                <a:solidFill>
                  <a:srgbClr val="0000FF"/>
                </a:solidFill>
              </a:rPr>
              <a:t> and </a:t>
            </a:r>
            <a:r>
              <a:rPr lang="en-US" b="1" dirty="0" smtClean="0">
                <a:solidFill>
                  <a:srgbClr val="660066"/>
                </a:solidFill>
              </a:rPr>
              <a:t>B</a:t>
            </a:r>
            <a:r>
              <a:rPr lang="en-US" b="1" dirty="0" smtClean="0">
                <a:solidFill>
                  <a:srgbClr val="0000FF"/>
                </a:solidFill>
              </a:rPr>
              <a:t> get close to </a:t>
            </a:r>
            <a:r>
              <a:rPr lang="en-US" b="1" dirty="0" smtClean="0">
                <a:solidFill>
                  <a:srgbClr val="FF0000"/>
                </a:solidFill>
              </a:rPr>
              <a:t>P</a:t>
            </a:r>
            <a:r>
              <a:rPr lang="en-US" b="1" dirty="0" smtClean="0">
                <a:solidFill>
                  <a:srgbClr val="0000FF"/>
                </a:solidFill>
              </a:rPr>
              <a:t> (</a:t>
            </a:r>
            <a:r>
              <a:rPr lang="en-US" b="1" dirty="0" smtClean="0">
                <a:solidFill>
                  <a:srgbClr val="008000"/>
                </a:solidFill>
              </a:rPr>
              <a:t>remember?</a:t>
            </a:r>
            <a:r>
              <a:rPr lang="en-US" b="1" dirty="0" smtClean="0">
                <a:solidFill>
                  <a:srgbClr val="0000FF"/>
                </a:solidFill>
              </a:rPr>
              <a:t>)</a:t>
            </a:r>
          </a:p>
          <a:p>
            <a:r>
              <a:rPr lang="en-US" b="1" dirty="0" smtClean="0">
                <a:solidFill>
                  <a:srgbClr val="008000"/>
                </a:solidFill>
              </a:rPr>
              <a:t>or</a:t>
            </a:r>
          </a:p>
          <a:p>
            <a:pPr algn="l"/>
            <a:r>
              <a:rPr lang="en-US" b="1" dirty="0" smtClean="0">
                <a:solidFill>
                  <a:srgbClr val="0000FF"/>
                </a:solidFill>
              </a:rPr>
              <a:t>… limiting value of the ratio</a:t>
            </a:r>
          </a:p>
          <a:p>
            <a:pPr algn="l">
              <a:spcBef>
                <a:spcPts val="3624"/>
              </a:spcBef>
            </a:pPr>
            <a:r>
              <a:rPr lang="en-US" b="1" dirty="0">
                <a:solidFill>
                  <a:srgbClr val="0000FF"/>
                </a:solidFill>
              </a:rPr>
              <a:t>a</a:t>
            </a:r>
            <a:r>
              <a:rPr lang="en-US" b="1" dirty="0" smtClean="0">
                <a:solidFill>
                  <a:srgbClr val="0000FF"/>
                </a:solidFill>
              </a:rPr>
              <a:t>s      gets close to     (</a:t>
            </a:r>
            <a:r>
              <a:rPr lang="en-US" b="1" dirty="0" smtClean="0">
                <a:solidFill>
                  <a:srgbClr val="008000"/>
                </a:solidFill>
              </a:rPr>
              <a:t>remember?</a:t>
            </a:r>
            <a:r>
              <a:rPr lang="en-US" b="1" dirty="0" smtClean="0">
                <a:solidFill>
                  <a:srgbClr val="0000FF"/>
                </a:solidFill>
              </a:rPr>
              <a:t>)</a:t>
            </a:r>
          </a:p>
          <a:p>
            <a:pPr algn="l">
              <a:spcBef>
                <a:spcPts val="3624"/>
              </a:spcBef>
            </a:pPr>
            <a:r>
              <a:rPr lang="en-US" b="1" dirty="0" smtClean="0">
                <a:solidFill>
                  <a:srgbClr val="0000FF"/>
                </a:solidFill>
              </a:rPr>
              <a:t>We are going to learn the concept of </a:t>
            </a:r>
          </a:p>
          <a:p>
            <a:pPr algn="l"/>
            <a:endParaRPr lang="en-US" b="1" dirty="0" smtClean="0">
              <a:solidFill>
                <a:srgbClr val="0000FF"/>
              </a:solidFill>
            </a:endParaRPr>
          </a:p>
          <a:p>
            <a:endParaRPr lang="en-US" b="1" dirty="0" smtClean="0">
              <a:solidFill>
                <a:srgbClr val="0000FF"/>
              </a:solidFill>
            </a:endParaRPr>
          </a:p>
        </p:txBody>
      </p:sp>
      <p:pic>
        <p:nvPicPr>
          <p:cNvPr id="4" name="Picture 3"/>
          <p:cNvPicPr>
            <a:picLocks noChangeAspect="1"/>
          </p:cNvPicPr>
          <p:nvPr/>
        </p:nvPicPr>
        <p:blipFill>
          <a:blip r:embed="rId2"/>
          <a:stretch>
            <a:fillRect/>
          </a:stretch>
        </p:blipFill>
        <p:spPr>
          <a:xfrm>
            <a:off x="6583790" y="1974915"/>
            <a:ext cx="1736471" cy="737616"/>
          </a:xfrm>
          <a:prstGeom prst="rect">
            <a:avLst/>
          </a:prstGeom>
        </p:spPr>
      </p:pic>
      <p:pic>
        <p:nvPicPr>
          <p:cNvPr id="5" name="Picture 4"/>
          <p:cNvPicPr>
            <a:picLocks noChangeAspect="1"/>
          </p:cNvPicPr>
          <p:nvPr/>
        </p:nvPicPr>
        <p:blipFill>
          <a:blip r:embed="rId3"/>
          <a:stretch>
            <a:fillRect/>
          </a:stretch>
        </p:blipFill>
        <p:spPr>
          <a:xfrm>
            <a:off x="5157961" y="3644900"/>
            <a:ext cx="3162300" cy="1092200"/>
          </a:xfrm>
          <a:prstGeom prst="rect">
            <a:avLst/>
          </a:prstGeom>
        </p:spPr>
      </p:pic>
      <p:pic>
        <p:nvPicPr>
          <p:cNvPr id="6" name="Picture 5"/>
          <p:cNvPicPr>
            <a:picLocks noChangeAspect="1"/>
          </p:cNvPicPr>
          <p:nvPr/>
        </p:nvPicPr>
        <p:blipFill>
          <a:blip r:embed="rId4"/>
          <a:stretch>
            <a:fillRect/>
          </a:stretch>
        </p:blipFill>
        <p:spPr>
          <a:xfrm>
            <a:off x="748209" y="4961047"/>
            <a:ext cx="291973" cy="399542"/>
          </a:xfrm>
          <a:prstGeom prst="rect">
            <a:avLst/>
          </a:prstGeom>
        </p:spPr>
      </p:pic>
      <p:pic>
        <p:nvPicPr>
          <p:cNvPr id="7" name="Picture 6"/>
          <p:cNvPicPr>
            <a:picLocks noChangeAspect="1"/>
          </p:cNvPicPr>
          <p:nvPr/>
        </p:nvPicPr>
        <p:blipFill>
          <a:blip r:embed="rId5"/>
          <a:stretch>
            <a:fillRect/>
          </a:stretch>
        </p:blipFill>
        <p:spPr>
          <a:xfrm>
            <a:off x="3334327" y="5004989"/>
            <a:ext cx="292100" cy="355600"/>
          </a:xfrm>
          <a:prstGeom prst="rect">
            <a:avLst/>
          </a:prstGeom>
        </p:spPr>
      </p:pic>
      <p:pic>
        <p:nvPicPr>
          <p:cNvPr id="8" name="Picture 7"/>
          <p:cNvPicPr>
            <a:picLocks noChangeAspect="1"/>
          </p:cNvPicPr>
          <p:nvPr/>
        </p:nvPicPr>
        <p:blipFill>
          <a:blip r:embed="rId6"/>
          <a:stretch>
            <a:fillRect/>
          </a:stretch>
        </p:blipFill>
        <p:spPr>
          <a:xfrm>
            <a:off x="6628304" y="5846226"/>
            <a:ext cx="1383030" cy="430276"/>
          </a:xfrm>
          <a:prstGeom prst="rect">
            <a:avLst/>
          </a:prstGeom>
        </p:spPr>
      </p:pic>
    </p:spTree>
    <p:extLst>
      <p:ext uri="{BB962C8B-B14F-4D97-AF65-F5344CB8AC3E}">
        <p14:creationId xmlns:p14="http://schemas.microsoft.com/office/powerpoint/2010/main" val="340684389"/>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1000" fill="hold"/>
                                        <p:tgtEl>
                                          <p:spTgt spid="4"/>
                                        </p:tgtEl>
                                        <p:attrNameLst>
                                          <p:attrName>ppt_x</p:attrName>
                                        </p:attrNameLst>
                                      </p:cBhvr>
                                      <p:tavLst>
                                        <p:tav tm="0">
                                          <p:val>
                                            <p:strVal val="#ppt_x"/>
                                          </p:val>
                                        </p:tav>
                                        <p:tav tm="100000">
                                          <p:val>
                                            <p:strVal val="#ppt_x"/>
                                          </p:val>
                                        </p:tav>
                                      </p:tavLst>
                                    </p:anim>
                                    <p:anim calcmode="lin" valueType="num">
                                      <p:cBhvr additive="base">
                                        <p:cTn id="24"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additive="base">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additive="base">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anim calcmode="lin" valueType="num">
                                      <p:cBhvr additive="base">
                                        <p:cTn id="47" dur="1000" fill="hold"/>
                                        <p:tgtEl>
                                          <p:spTgt spid="5"/>
                                        </p:tgtEl>
                                        <p:attrNameLst>
                                          <p:attrName>ppt_x</p:attrName>
                                        </p:attrNameLst>
                                      </p:cBhvr>
                                      <p:tavLst>
                                        <p:tav tm="0">
                                          <p:val>
                                            <p:strVal val="#ppt_x"/>
                                          </p:val>
                                        </p:tav>
                                        <p:tav tm="100000">
                                          <p:val>
                                            <p:strVal val="#ppt_x"/>
                                          </p:val>
                                        </p:tav>
                                      </p:tavLst>
                                    </p:anim>
                                    <p:anim calcmode="lin" valueType="num">
                                      <p:cBhvr additive="base">
                                        <p:cTn id="4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 calcmode="lin" valueType="num">
                                      <p:cBhvr additive="base">
                                        <p:cTn id="5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4" dur="1000" fill="hold"/>
                                        <p:tgtEl>
                                          <p:spTgt spid="3">
                                            <p:txEl>
                                              <p:pRg st="5" end="5"/>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6"/>
                                        </p:tgtEl>
                                        <p:attrNameLst>
                                          <p:attrName>style.visibility</p:attrName>
                                        </p:attrNameLst>
                                      </p:cBhvr>
                                      <p:to>
                                        <p:strVal val="visible"/>
                                      </p:to>
                                    </p:set>
                                    <p:anim calcmode="lin" valueType="num">
                                      <p:cBhvr additive="base">
                                        <p:cTn id="57" dur="1000" fill="hold"/>
                                        <p:tgtEl>
                                          <p:spTgt spid="6"/>
                                        </p:tgtEl>
                                        <p:attrNameLst>
                                          <p:attrName>ppt_x</p:attrName>
                                        </p:attrNameLst>
                                      </p:cBhvr>
                                      <p:tavLst>
                                        <p:tav tm="0">
                                          <p:val>
                                            <p:strVal val="#ppt_x"/>
                                          </p:val>
                                        </p:tav>
                                        <p:tav tm="100000">
                                          <p:val>
                                            <p:strVal val="#ppt_x"/>
                                          </p:val>
                                        </p:tav>
                                      </p:tavLst>
                                    </p:anim>
                                    <p:anim calcmode="lin" valueType="num">
                                      <p:cBhvr additive="base">
                                        <p:cTn id="58" dur="1000" fill="hold"/>
                                        <p:tgtEl>
                                          <p:spTgt spid="6"/>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7"/>
                                        </p:tgtEl>
                                        <p:attrNameLst>
                                          <p:attrName>style.visibility</p:attrName>
                                        </p:attrNameLst>
                                      </p:cBhvr>
                                      <p:to>
                                        <p:strVal val="visible"/>
                                      </p:to>
                                    </p:set>
                                    <p:anim calcmode="lin" valueType="num">
                                      <p:cBhvr additive="base">
                                        <p:cTn id="61" dur="1000" fill="hold"/>
                                        <p:tgtEl>
                                          <p:spTgt spid="7"/>
                                        </p:tgtEl>
                                        <p:attrNameLst>
                                          <p:attrName>ppt_x</p:attrName>
                                        </p:attrNameLst>
                                      </p:cBhvr>
                                      <p:tavLst>
                                        <p:tav tm="0">
                                          <p:val>
                                            <p:strVal val="#ppt_x"/>
                                          </p:val>
                                        </p:tav>
                                        <p:tav tm="100000">
                                          <p:val>
                                            <p:strVal val="#ppt_x"/>
                                          </p:val>
                                        </p:tav>
                                      </p:tavLst>
                                    </p:anim>
                                    <p:anim calcmode="lin" valueType="num">
                                      <p:cBhvr additive="base">
                                        <p:cTn id="62"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 calcmode="lin" valueType="num">
                                      <p:cBhvr additive="base">
                                        <p:cTn id="6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6" end="6"/>
                                            </p:txEl>
                                          </p:spTgt>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8"/>
                                        </p:tgtEl>
                                        <p:attrNameLst>
                                          <p:attrName>style.visibility</p:attrName>
                                        </p:attrNameLst>
                                      </p:cBhvr>
                                      <p:to>
                                        <p:strVal val="visible"/>
                                      </p:to>
                                    </p:set>
                                    <p:anim calcmode="lin" valueType="num">
                                      <p:cBhvr additive="base">
                                        <p:cTn id="71" dur="1000" fill="hold"/>
                                        <p:tgtEl>
                                          <p:spTgt spid="8"/>
                                        </p:tgtEl>
                                        <p:attrNameLst>
                                          <p:attrName>ppt_x</p:attrName>
                                        </p:attrNameLst>
                                      </p:cBhvr>
                                      <p:tavLst>
                                        <p:tav tm="0">
                                          <p:val>
                                            <p:strVal val="#ppt_x"/>
                                          </p:val>
                                        </p:tav>
                                        <p:tav tm="100000">
                                          <p:val>
                                            <p:strVal val="#ppt_x"/>
                                          </p:val>
                                        </p:tav>
                                      </p:tavLst>
                                    </p:anim>
                                    <p:anim calcmode="lin" valueType="num">
                                      <p:cBhvr additive="base">
                                        <p:cTn id="72" dur="1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2005" y="251086"/>
            <a:ext cx="8617352" cy="6282862"/>
          </a:xfrm>
        </p:spPr>
        <p:txBody>
          <a:bodyPr/>
          <a:lstStyle/>
          <a:p>
            <a:pPr marL="0" indent="0">
              <a:buNone/>
            </a:pPr>
            <a:r>
              <a:rPr lang="en-US" b="1" dirty="0" smtClean="0">
                <a:solidFill>
                  <a:srgbClr val="0000FF"/>
                </a:solidFill>
              </a:rPr>
              <a:t>The main difficulty here is to invent an appropriate notation. Let me propose (</a:t>
            </a:r>
            <a:r>
              <a:rPr lang="en-US" b="1" dirty="0" smtClean="0">
                <a:solidFill>
                  <a:srgbClr val="008000"/>
                </a:solidFill>
              </a:rPr>
              <a:t>self explanatory</a:t>
            </a:r>
            <a:r>
              <a:rPr lang="en-US" b="1" dirty="0" smtClean="0">
                <a:solidFill>
                  <a:srgbClr val="0000FF"/>
                </a:solidFill>
              </a:rPr>
              <a:t>)</a:t>
            </a:r>
          </a:p>
          <a:p>
            <a:pPr marL="0" indent="0">
              <a:buNone/>
            </a:pPr>
            <a:endParaRPr lang="en-US" b="1" dirty="0">
              <a:solidFill>
                <a:srgbClr val="0000FF"/>
              </a:solidFill>
            </a:endParaRPr>
          </a:p>
          <a:p>
            <a:pPr marL="0" indent="0">
              <a:buNone/>
            </a:pPr>
            <a:endParaRPr lang="en-US" b="1" dirty="0" smtClean="0">
              <a:solidFill>
                <a:srgbClr val="0000FF"/>
              </a:solidFill>
            </a:endParaRPr>
          </a:p>
          <a:p>
            <a:pPr marL="0" indent="0">
              <a:buNone/>
            </a:pPr>
            <a:endParaRPr lang="en-US" b="1" dirty="0" smtClean="0">
              <a:solidFill>
                <a:srgbClr val="0000FF"/>
              </a:solidFill>
            </a:endParaRPr>
          </a:p>
          <a:p>
            <a:pPr marL="0" indent="0">
              <a:buNone/>
            </a:pPr>
            <a:r>
              <a:rPr lang="en-US" b="1" dirty="0" smtClean="0">
                <a:solidFill>
                  <a:srgbClr val="0000FF"/>
                </a:solidFill>
              </a:rPr>
              <a:t>and</a:t>
            </a:r>
          </a:p>
          <a:p>
            <a:pPr marL="0" indent="0">
              <a:buNone/>
            </a:pPr>
            <a:endParaRPr lang="en-US" dirty="0"/>
          </a:p>
        </p:txBody>
      </p:sp>
      <p:pic>
        <p:nvPicPr>
          <p:cNvPr id="5" name="Picture 4"/>
          <p:cNvPicPr>
            <a:picLocks noChangeAspect="1"/>
          </p:cNvPicPr>
          <p:nvPr/>
        </p:nvPicPr>
        <p:blipFill>
          <a:blip r:embed="rId2"/>
          <a:stretch>
            <a:fillRect/>
          </a:stretch>
        </p:blipFill>
        <p:spPr>
          <a:xfrm>
            <a:off x="2407808" y="1894726"/>
            <a:ext cx="4315684" cy="1349929"/>
          </a:xfrm>
          <a:prstGeom prst="rect">
            <a:avLst/>
          </a:prstGeom>
        </p:spPr>
      </p:pic>
      <p:pic>
        <p:nvPicPr>
          <p:cNvPr id="6" name="Picture 5"/>
          <p:cNvPicPr>
            <a:picLocks noChangeAspect="1"/>
          </p:cNvPicPr>
          <p:nvPr/>
        </p:nvPicPr>
        <p:blipFill>
          <a:blip r:embed="rId3"/>
          <a:stretch>
            <a:fillRect/>
          </a:stretch>
        </p:blipFill>
        <p:spPr>
          <a:xfrm>
            <a:off x="2249072" y="4261871"/>
            <a:ext cx="4581579" cy="1349929"/>
          </a:xfrm>
          <a:prstGeom prst="rect">
            <a:avLst/>
          </a:prstGeom>
        </p:spPr>
      </p:pic>
    </p:spTree>
    <p:extLst>
      <p:ext uri="{BB962C8B-B14F-4D97-AF65-F5344CB8AC3E}">
        <p14:creationId xmlns:p14="http://schemas.microsoft.com/office/powerpoint/2010/main" val="8675049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436257"/>
            <a:ext cx="8432157" cy="6124144"/>
          </a:xfrm>
        </p:spPr>
        <p:txBody>
          <a:bodyPr/>
          <a:lstStyle/>
          <a:p>
            <a:pPr marL="0" indent="0">
              <a:buNone/>
            </a:pPr>
            <a:r>
              <a:rPr lang="en-US" b="1" dirty="0" smtClean="0">
                <a:solidFill>
                  <a:srgbClr val="0000FF"/>
                </a:solidFill>
              </a:rPr>
              <a:t>Why is this </a:t>
            </a:r>
            <a:r>
              <a:rPr lang="en-US" b="1" dirty="0" smtClean="0">
                <a:solidFill>
                  <a:srgbClr val="008000"/>
                </a:solidFill>
              </a:rPr>
              <a:t>not acceptable</a:t>
            </a:r>
            <a:r>
              <a:rPr lang="en-US" b="1" dirty="0" smtClean="0">
                <a:solidFill>
                  <a:srgbClr val="0000FF"/>
                </a:solidFill>
              </a:rPr>
              <a:t>? </a:t>
            </a:r>
          </a:p>
          <a:p>
            <a:pPr marL="0" indent="0">
              <a:buNone/>
            </a:pPr>
            <a:r>
              <a:rPr lang="en-US" b="1" dirty="0" smtClean="0">
                <a:solidFill>
                  <a:srgbClr val="0000FF"/>
                </a:solidFill>
              </a:rPr>
              <a:t>Only that it is not the customary one, people use</a:t>
            </a:r>
          </a:p>
          <a:p>
            <a:pPr marL="0" indent="0">
              <a:buNone/>
            </a:pPr>
            <a:r>
              <a:rPr lang="en-US" b="1" dirty="0">
                <a:solidFill>
                  <a:srgbClr val="0000FF"/>
                </a:solidFill>
              </a:rPr>
              <a:t> </a:t>
            </a:r>
            <a:r>
              <a:rPr lang="en-US" b="1" dirty="0" smtClean="0">
                <a:solidFill>
                  <a:srgbClr val="0000FF"/>
                </a:solidFill>
              </a:rPr>
              <a:t>                                  instead of</a:t>
            </a:r>
          </a:p>
          <a:p>
            <a:pPr marL="0" indent="0">
              <a:buNone/>
            </a:pPr>
            <a:endParaRPr lang="en-US" b="1" dirty="0">
              <a:solidFill>
                <a:srgbClr val="0000FF"/>
              </a:solidFill>
            </a:endParaRPr>
          </a:p>
          <a:p>
            <a:pPr marL="0" indent="0">
              <a:buNone/>
            </a:pPr>
            <a:r>
              <a:rPr lang="en-US" b="1" dirty="0">
                <a:solidFill>
                  <a:srgbClr val="0000FF"/>
                </a:solidFill>
              </a:rPr>
              <a:t>a</a:t>
            </a:r>
            <a:r>
              <a:rPr lang="en-US" b="1" dirty="0" smtClean="0">
                <a:solidFill>
                  <a:srgbClr val="0000FF"/>
                </a:solidFill>
              </a:rPr>
              <a:t>nd</a:t>
            </a:r>
          </a:p>
          <a:p>
            <a:pPr marL="0" indent="0">
              <a:buNone/>
            </a:pPr>
            <a:r>
              <a:rPr lang="en-US" b="1" dirty="0">
                <a:solidFill>
                  <a:srgbClr val="0000FF"/>
                </a:solidFill>
              </a:rPr>
              <a:t> </a:t>
            </a:r>
            <a:r>
              <a:rPr lang="en-US" b="1" dirty="0" smtClean="0">
                <a:solidFill>
                  <a:srgbClr val="0000FF"/>
                </a:solidFill>
              </a:rPr>
              <a:t>                                  instead of</a:t>
            </a:r>
          </a:p>
          <a:p>
            <a:pPr marL="0" indent="0">
              <a:buNone/>
            </a:pPr>
            <a:endParaRPr lang="en-US" b="1" dirty="0">
              <a:solidFill>
                <a:srgbClr val="008000"/>
              </a:solidFill>
            </a:endParaRPr>
          </a:p>
          <a:p>
            <a:pPr marL="0" indent="0">
              <a:buNone/>
            </a:pPr>
            <a:r>
              <a:rPr lang="en-US" b="1" dirty="0" smtClean="0">
                <a:solidFill>
                  <a:srgbClr val="008000"/>
                </a:solidFill>
              </a:rPr>
              <a:t>“</a:t>
            </a:r>
            <a:r>
              <a:rPr lang="en-US" b="1" dirty="0" err="1" smtClean="0">
                <a:solidFill>
                  <a:srgbClr val="008000"/>
                </a:solidFill>
              </a:rPr>
              <a:t>left”and</a:t>
            </a:r>
            <a:r>
              <a:rPr lang="en-US" b="1" dirty="0" smtClean="0">
                <a:solidFill>
                  <a:srgbClr val="008000"/>
                </a:solidFill>
              </a:rPr>
              <a:t> “</a:t>
            </a:r>
            <a:r>
              <a:rPr lang="en-US" b="1" dirty="0" err="1" smtClean="0">
                <a:solidFill>
                  <a:srgbClr val="008000"/>
                </a:solidFill>
              </a:rPr>
              <a:t>right”are</a:t>
            </a:r>
            <a:r>
              <a:rPr lang="en-US" b="1" dirty="0" smtClean="0">
                <a:solidFill>
                  <a:srgbClr val="008000"/>
                </a:solidFill>
              </a:rPr>
              <a:t> words</a:t>
            </a:r>
            <a:r>
              <a:rPr lang="en-US" b="1" dirty="0" smtClean="0">
                <a:solidFill>
                  <a:srgbClr val="0000FF"/>
                </a:solidFill>
              </a:rPr>
              <a:t>, mathematicians prefer</a:t>
            </a:r>
            <a:r>
              <a:rPr lang="en-US" b="1" dirty="0" smtClean="0">
                <a:solidFill>
                  <a:srgbClr val="008000"/>
                </a:solidFill>
              </a:rPr>
              <a:t> symbols</a:t>
            </a:r>
            <a:r>
              <a:rPr lang="en-US" b="1" dirty="0" smtClean="0">
                <a:solidFill>
                  <a:srgbClr val="0000FF"/>
                </a:solidFill>
              </a:rPr>
              <a:t>, they are international, shorter and just as clear once you agree on the meaning!</a:t>
            </a:r>
          </a:p>
          <a:p>
            <a:pPr marL="0" indent="0">
              <a:buNone/>
            </a:pPr>
            <a:endParaRPr lang="en-US" b="1" dirty="0">
              <a:solidFill>
                <a:srgbClr val="0000FF"/>
              </a:solidFill>
            </a:endParaRPr>
          </a:p>
          <a:p>
            <a:pPr marL="0" indent="0">
              <a:buNone/>
            </a:pPr>
            <a:endParaRPr lang="en-US" b="1" dirty="0">
              <a:solidFill>
                <a:srgbClr val="0000FF"/>
              </a:solidFill>
            </a:endParaRPr>
          </a:p>
        </p:txBody>
      </p:sp>
      <p:pic>
        <p:nvPicPr>
          <p:cNvPr id="4" name="Picture 3"/>
          <p:cNvPicPr>
            <a:picLocks noChangeAspect="1"/>
          </p:cNvPicPr>
          <p:nvPr/>
        </p:nvPicPr>
        <p:blipFill>
          <a:blip r:embed="rId2"/>
          <a:stretch>
            <a:fillRect/>
          </a:stretch>
        </p:blipFill>
        <p:spPr>
          <a:xfrm>
            <a:off x="406401" y="1521214"/>
            <a:ext cx="3027299" cy="998855"/>
          </a:xfrm>
          <a:prstGeom prst="rect">
            <a:avLst/>
          </a:prstGeom>
        </p:spPr>
      </p:pic>
      <p:pic>
        <p:nvPicPr>
          <p:cNvPr id="5" name="Picture 4"/>
          <p:cNvPicPr>
            <a:picLocks noChangeAspect="1"/>
          </p:cNvPicPr>
          <p:nvPr/>
        </p:nvPicPr>
        <p:blipFill>
          <a:blip r:embed="rId3"/>
          <a:stretch>
            <a:fillRect/>
          </a:stretch>
        </p:blipFill>
        <p:spPr>
          <a:xfrm>
            <a:off x="5763902" y="1647692"/>
            <a:ext cx="2947670" cy="922020"/>
          </a:xfrm>
          <a:prstGeom prst="rect">
            <a:avLst/>
          </a:prstGeom>
        </p:spPr>
      </p:pic>
      <p:pic>
        <p:nvPicPr>
          <p:cNvPr id="7" name="Picture 6"/>
          <p:cNvPicPr>
            <a:picLocks noChangeAspect="1"/>
          </p:cNvPicPr>
          <p:nvPr/>
        </p:nvPicPr>
        <p:blipFill>
          <a:blip r:embed="rId4"/>
          <a:stretch>
            <a:fillRect/>
          </a:stretch>
        </p:blipFill>
        <p:spPr>
          <a:xfrm>
            <a:off x="5554526" y="3321431"/>
            <a:ext cx="3442208" cy="1014222"/>
          </a:xfrm>
          <a:prstGeom prst="rect">
            <a:avLst/>
          </a:prstGeom>
        </p:spPr>
      </p:pic>
      <p:pic>
        <p:nvPicPr>
          <p:cNvPr id="8" name="Picture 7"/>
          <p:cNvPicPr>
            <a:picLocks noChangeAspect="1"/>
          </p:cNvPicPr>
          <p:nvPr/>
        </p:nvPicPr>
        <p:blipFill>
          <a:blip r:embed="rId5"/>
          <a:stretch>
            <a:fillRect/>
          </a:stretch>
        </p:blipFill>
        <p:spPr>
          <a:xfrm>
            <a:off x="295253" y="3309647"/>
            <a:ext cx="3027299" cy="998855"/>
          </a:xfrm>
          <a:prstGeom prst="rect">
            <a:avLst/>
          </a:prstGeom>
        </p:spPr>
      </p:pic>
    </p:spTree>
    <p:extLst>
      <p:ext uri="{BB962C8B-B14F-4D97-AF65-F5344CB8AC3E}">
        <p14:creationId xmlns:p14="http://schemas.microsoft.com/office/powerpoint/2010/main" val="8314910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7"/>
                                        </p:tgtEl>
                                        <p:attrNameLst>
                                          <p:attrName>style.visibility</p:attrName>
                                        </p:attrNameLst>
                                      </p:cBhvr>
                                      <p:to>
                                        <p:strVal val="visible"/>
                                      </p:to>
                                    </p:set>
                                    <p:anim calcmode="lin" valueType="num">
                                      <p:cBhvr additive="base">
                                        <p:cTn id="47" dur="500" fill="hold"/>
                                        <p:tgtEl>
                                          <p:spTgt spid="7"/>
                                        </p:tgtEl>
                                        <p:attrNameLst>
                                          <p:attrName>ppt_x</p:attrName>
                                        </p:attrNameLst>
                                      </p:cBhvr>
                                      <p:tavLst>
                                        <p:tav tm="0">
                                          <p:val>
                                            <p:strVal val="#ppt_x"/>
                                          </p:val>
                                        </p:tav>
                                        <p:tav tm="100000">
                                          <p:val>
                                            <p:strVal val="#ppt_x"/>
                                          </p:val>
                                        </p:tav>
                                      </p:tavLst>
                                    </p:anim>
                                    <p:anim calcmode="lin" valueType="num">
                                      <p:cBhvr additive="base">
                                        <p:cTn id="4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 calcmode="lin" valueType="num">
                                      <p:cBhvr additive="base">
                                        <p:cTn id="5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5548" y="118819"/>
            <a:ext cx="8590896" cy="6415129"/>
          </a:xfrm>
        </p:spPr>
        <p:txBody>
          <a:bodyPr/>
          <a:lstStyle/>
          <a:p>
            <a:pPr marL="0" indent="0">
              <a:buNone/>
            </a:pPr>
            <a:r>
              <a:rPr lang="en-US" b="1" dirty="0" smtClean="0">
                <a:solidFill>
                  <a:srgbClr val="0000FF"/>
                </a:solidFill>
              </a:rPr>
              <a:t>One last kind of limit, the </a:t>
            </a:r>
            <a:r>
              <a:rPr lang="en-US" b="1" dirty="0" smtClean="0">
                <a:solidFill>
                  <a:srgbClr val="FF0000"/>
                </a:solidFill>
              </a:rPr>
              <a:t>infinite(s</a:t>
            </a:r>
            <a:r>
              <a:rPr lang="en-US" b="1" dirty="0" smtClean="0">
                <a:solidFill>
                  <a:srgbClr val="FF0000"/>
                </a:solidFill>
              </a:rPr>
              <a:t>) one(s)</a:t>
            </a:r>
          </a:p>
          <a:p>
            <a:pPr marL="0" indent="0">
              <a:buNone/>
            </a:pPr>
            <a:r>
              <a:rPr lang="en-US" b="1" dirty="0" smtClean="0">
                <a:solidFill>
                  <a:srgbClr val="0000FF"/>
                </a:solidFill>
              </a:rPr>
              <a:t>The idea is rather simple, instead of asking that the function     get close to some number       (as     gets close to      ) we require instead that the values of         get arbitrarily large (positive or negative, consistently.) We write the six limits:</a:t>
            </a:r>
          </a:p>
          <a:p>
            <a:pPr marL="0" indent="0">
              <a:buNone/>
            </a:pPr>
            <a:endParaRPr lang="en-US" b="1" dirty="0">
              <a:solidFill>
                <a:srgbClr val="0000FF"/>
              </a:solidFill>
            </a:endParaRPr>
          </a:p>
          <a:p>
            <a:pPr marL="0" indent="0">
              <a:buNone/>
            </a:pPr>
            <a:endParaRPr lang="en-US" b="1" dirty="0" smtClean="0">
              <a:solidFill>
                <a:srgbClr val="0000FF"/>
              </a:solidFill>
            </a:endParaRPr>
          </a:p>
          <a:p>
            <a:pPr marL="0" indent="0">
              <a:buNone/>
            </a:pPr>
            <a:endParaRPr lang="en-US" b="1" dirty="0">
              <a:solidFill>
                <a:srgbClr val="0000FF"/>
              </a:solidFill>
            </a:endParaRPr>
          </a:p>
          <a:p>
            <a:pPr marL="0" indent="0">
              <a:buNone/>
            </a:pPr>
            <a:endParaRPr lang="en-US" b="1" dirty="0" smtClean="0">
              <a:solidFill>
                <a:srgbClr val="0000FF"/>
              </a:solidFill>
            </a:endParaRPr>
          </a:p>
          <a:p>
            <a:pPr marL="0" indent="0">
              <a:buNone/>
            </a:pPr>
            <a:r>
              <a:rPr lang="en-US" b="1" dirty="0" smtClean="0">
                <a:solidFill>
                  <a:srgbClr val="0000FF"/>
                </a:solidFill>
              </a:rPr>
              <a:t>With obvious meanings</a:t>
            </a:r>
            <a:r>
              <a:rPr lang="en-US" b="1" dirty="0" smtClean="0">
                <a:solidFill>
                  <a:srgbClr val="FF0000"/>
                </a:solidFill>
              </a:rPr>
              <a:t>. Now do the homework!</a:t>
            </a:r>
            <a:endParaRPr lang="en-US" b="1" dirty="0">
              <a:solidFill>
                <a:srgbClr val="FF0000"/>
              </a:solidFill>
            </a:endParaRPr>
          </a:p>
        </p:txBody>
      </p:sp>
      <p:pic>
        <p:nvPicPr>
          <p:cNvPr id="2" name="Picture 1"/>
          <p:cNvPicPr>
            <a:picLocks noChangeAspect="1"/>
          </p:cNvPicPr>
          <p:nvPr/>
        </p:nvPicPr>
        <p:blipFill>
          <a:blip r:embed="rId2"/>
          <a:stretch>
            <a:fillRect/>
          </a:stretch>
        </p:blipFill>
        <p:spPr>
          <a:xfrm>
            <a:off x="2450526" y="1264463"/>
            <a:ext cx="338074" cy="507111"/>
          </a:xfrm>
          <a:prstGeom prst="rect">
            <a:avLst/>
          </a:prstGeom>
        </p:spPr>
      </p:pic>
      <p:pic>
        <p:nvPicPr>
          <p:cNvPr id="4" name="Picture 3"/>
          <p:cNvPicPr>
            <a:picLocks noChangeAspect="1"/>
          </p:cNvPicPr>
          <p:nvPr/>
        </p:nvPicPr>
        <p:blipFill>
          <a:blip r:embed="rId3"/>
          <a:stretch>
            <a:fillRect/>
          </a:stretch>
        </p:blipFill>
        <p:spPr>
          <a:xfrm>
            <a:off x="7378506" y="1270898"/>
            <a:ext cx="353441" cy="399542"/>
          </a:xfrm>
          <a:prstGeom prst="rect">
            <a:avLst/>
          </a:prstGeom>
        </p:spPr>
      </p:pic>
      <p:pic>
        <p:nvPicPr>
          <p:cNvPr id="5" name="Picture 4"/>
          <p:cNvPicPr>
            <a:picLocks noChangeAspect="1"/>
          </p:cNvPicPr>
          <p:nvPr/>
        </p:nvPicPr>
        <p:blipFill>
          <a:blip r:embed="rId4"/>
          <a:stretch>
            <a:fillRect/>
          </a:stretch>
        </p:blipFill>
        <p:spPr>
          <a:xfrm>
            <a:off x="8491559" y="1350257"/>
            <a:ext cx="291973" cy="291973"/>
          </a:xfrm>
          <a:prstGeom prst="rect">
            <a:avLst/>
          </a:prstGeom>
        </p:spPr>
      </p:pic>
      <p:pic>
        <p:nvPicPr>
          <p:cNvPr id="6" name="Picture 5"/>
          <p:cNvPicPr>
            <a:picLocks noChangeAspect="1"/>
          </p:cNvPicPr>
          <p:nvPr/>
        </p:nvPicPr>
        <p:blipFill>
          <a:blip r:embed="rId5"/>
          <a:stretch>
            <a:fillRect/>
          </a:stretch>
        </p:blipFill>
        <p:spPr>
          <a:xfrm>
            <a:off x="2563245" y="1853063"/>
            <a:ext cx="291973" cy="291973"/>
          </a:xfrm>
          <a:prstGeom prst="rect">
            <a:avLst/>
          </a:prstGeom>
        </p:spPr>
      </p:pic>
      <p:pic>
        <p:nvPicPr>
          <p:cNvPr id="8" name="Picture 7"/>
          <p:cNvPicPr>
            <a:picLocks noChangeAspect="1"/>
          </p:cNvPicPr>
          <p:nvPr/>
        </p:nvPicPr>
        <p:blipFill>
          <a:blip r:embed="rId6"/>
          <a:stretch>
            <a:fillRect/>
          </a:stretch>
        </p:blipFill>
        <p:spPr>
          <a:xfrm>
            <a:off x="139700" y="3399195"/>
            <a:ext cx="8851900" cy="2050169"/>
          </a:xfrm>
          <a:prstGeom prst="rect">
            <a:avLst/>
          </a:prstGeom>
        </p:spPr>
      </p:pic>
      <p:pic>
        <p:nvPicPr>
          <p:cNvPr id="9" name="Picture 8"/>
          <p:cNvPicPr>
            <a:picLocks noChangeAspect="1"/>
          </p:cNvPicPr>
          <p:nvPr/>
        </p:nvPicPr>
        <p:blipFill>
          <a:blip r:embed="rId7"/>
          <a:stretch>
            <a:fillRect/>
          </a:stretch>
        </p:blipFill>
        <p:spPr>
          <a:xfrm>
            <a:off x="2112452" y="2223603"/>
            <a:ext cx="338074" cy="507111"/>
          </a:xfrm>
          <a:prstGeom prst="rect">
            <a:avLst/>
          </a:prstGeom>
        </p:spPr>
      </p:pic>
    </p:spTree>
    <p:extLst>
      <p:ext uri="{BB962C8B-B14F-4D97-AF65-F5344CB8AC3E}">
        <p14:creationId xmlns:p14="http://schemas.microsoft.com/office/powerpoint/2010/main" val="12116559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500" fill="hold"/>
                                        <p:tgtEl>
                                          <p:spTgt spid="2"/>
                                        </p:tgtEl>
                                        <p:attrNameLst>
                                          <p:attrName>ppt_x</p:attrName>
                                        </p:attrNameLst>
                                      </p:cBhvr>
                                      <p:tavLst>
                                        <p:tav tm="0">
                                          <p:val>
                                            <p:strVal val="#ppt_x"/>
                                          </p:val>
                                        </p:tav>
                                        <p:tav tm="100000">
                                          <p:val>
                                            <p:strVal val="#ppt_x"/>
                                          </p:val>
                                        </p:tav>
                                      </p:tavLst>
                                    </p:anim>
                                    <p:anim calcmode="lin" valueType="num">
                                      <p:cBhvr additive="base">
                                        <p:cTn id="3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additive="base">
                                        <p:cTn id="39" dur="500" fill="hold"/>
                                        <p:tgtEl>
                                          <p:spTgt spid="8"/>
                                        </p:tgtEl>
                                        <p:attrNameLst>
                                          <p:attrName>ppt_x</p:attrName>
                                        </p:attrNameLst>
                                      </p:cBhvr>
                                      <p:tavLst>
                                        <p:tav tm="0">
                                          <p:val>
                                            <p:strVal val="#ppt_x"/>
                                          </p:val>
                                        </p:tav>
                                        <p:tav tm="100000">
                                          <p:val>
                                            <p:strVal val="#ppt_x"/>
                                          </p:val>
                                        </p:tav>
                                      </p:tavLst>
                                    </p:anim>
                                    <p:anim calcmode="lin" valueType="num">
                                      <p:cBhvr additive="base">
                                        <p:cTn id="4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additive="base">
                                        <p:cTn id="4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2472" y="330200"/>
            <a:ext cx="8663709" cy="6273800"/>
          </a:xfrm>
        </p:spPr>
        <p:txBody>
          <a:bodyPr/>
          <a:lstStyle/>
          <a:p>
            <a:pPr marL="0" indent="0">
              <a:buNone/>
            </a:pPr>
            <a:r>
              <a:rPr lang="en-US" dirty="0" smtClean="0"/>
              <a:t>	</a:t>
            </a:r>
            <a:r>
              <a:rPr lang="en-US" b="1" dirty="0" smtClean="0">
                <a:solidFill>
                  <a:srgbClr val="0000FF"/>
                </a:solidFill>
              </a:rPr>
              <a:t>As usual the English language (or any other) has two meanings for the word</a:t>
            </a:r>
            <a:r>
              <a:rPr lang="en-US" b="1" dirty="0" smtClean="0">
                <a:solidFill>
                  <a:srgbClr val="FF0000"/>
                </a:solidFill>
              </a:rPr>
              <a:t> limit</a:t>
            </a:r>
            <a:r>
              <a:rPr lang="en-US" b="1" dirty="0" smtClean="0">
                <a:solidFill>
                  <a:srgbClr val="0000FF"/>
                </a:solidFill>
              </a:rPr>
              <a:t>. One means</a:t>
            </a:r>
          </a:p>
          <a:p>
            <a:pPr marL="0" indent="0">
              <a:buNone/>
            </a:pPr>
            <a:r>
              <a:rPr lang="en-US" b="1" dirty="0" smtClean="0">
                <a:solidFill>
                  <a:srgbClr val="0000FF"/>
                </a:solidFill>
              </a:rPr>
              <a:t>a bound, as in a person of “</a:t>
            </a:r>
            <a:r>
              <a:rPr lang="en-US" b="1" dirty="0" smtClean="0">
                <a:solidFill>
                  <a:srgbClr val="FF0000"/>
                </a:solidFill>
              </a:rPr>
              <a:t>limited intelligence</a:t>
            </a:r>
            <a:r>
              <a:rPr lang="en-US" b="1" dirty="0" smtClean="0">
                <a:solidFill>
                  <a:srgbClr val="0000FF"/>
                </a:solidFill>
              </a:rPr>
              <a:t>” or “</a:t>
            </a:r>
            <a:r>
              <a:rPr lang="en-US" b="1" dirty="0" smtClean="0">
                <a:solidFill>
                  <a:srgbClr val="FF0000"/>
                </a:solidFill>
              </a:rPr>
              <a:t>limited means</a:t>
            </a:r>
            <a:r>
              <a:rPr lang="en-US" b="1" dirty="0" smtClean="0">
                <a:solidFill>
                  <a:srgbClr val="0000FF"/>
                </a:solidFill>
              </a:rPr>
              <a:t>” or “</a:t>
            </a:r>
            <a:r>
              <a:rPr lang="en-US" b="1" dirty="0" smtClean="0">
                <a:solidFill>
                  <a:srgbClr val="FF0000"/>
                </a:solidFill>
              </a:rPr>
              <a:t>limited social graces</a:t>
            </a:r>
            <a:r>
              <a:rPr lang="en-US" b="1" dirty="0" smtClean="0">
                <a:solidFill>
                  <a:srgbClr val="0000FF"/>
                </a:solidFill>
              </a:rPr>
              <a:t>”.</a:t>
            </a:r>
          </a:p>
          <a:p>
            <a:pPr marL="0" indent="0">
              <a:buNone/>
            </a:pPr>
            <a:r>
              <a:rPr lang="en-US" b="1" dirty="0" smtClean="0">
                <a:solidFill>
                  <a:srgbClr val="0000FF"/>
                </a:solidFill>
              </a:rPr>
              <a:t>The other meaning is as a </a:t>
            </a:r>
            <a:r>
              <a:rPr lang="en-US" b="1" dirty="0" smtClean="0">
                <a:solidFill>
                  <a:srgbClr val="FF0000"/>
                </a:solidFill>
              </a:rPr>
              <a:t>value or position to be approached </a:t>
            </a:r>
            <a:r>
              <a:rPr lang="en-US" b="1" dirty="0" smtClean="0">
                <a:solidFill>
                  <a:srgbClr val="008000"/>
                </a:solidFill>
              </a:rPr>
              <a:t>but maybe never reached</a:t>
            </a:r>
            <a:r>
              <a:rPr lang="en-US" b="1" dirty="0" smtClean="0">
                <a:solidFill>
                  <a:srgbClr val="0000FF"/>
                </a:solidFill>
              </a:rPr>
              <a:t>. This is the one that is fundamental to all Calculus, from the one we are studying to the most esoteric reaches of Analysis, Complex Variables, etc.</a:t>
            </a:r>
          </a:p>
          <a:p>
            <a:pPr marL="0" indent="0">
              <a:buNone/>
            </a:pPr>
            <a:r>
              <a:rPr lang="en-US" b="1" dirty="0" smtClean="0">
                <a:solidFill>
                  <a:srgbClr val="0000FF"/>
                </a:solidFill>
              </a:rPr>
              <a:t>I urge you to do your best (regardless of your intended major) to grasp it securely.</a:t>
            </a:r>
            <a:endParaRPr lang="en-US" b="1" dirty="0">
              <a:solidFill>
                <a:srgbClr val="0000FF"/>
              </a:solidFill>
            </a:endParaRPr>
          </a:p>
        </p:txBody>
      </p:sp>
    </p:spTree>
    <p:extLst>
      <p:ext uri="{BB962C8B-B14F-4D97-AF65-F5344CB8AC3E}">
        <p14:creationId xmlns:p14="http://schemas.microsoft.com/office/powerpoint/2010/main" val="19022284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6290" y="237836"/>
            <a:ext cx="8663709" cy="6389255"/>
          </a:xfrm>
        </p:spPr>
        <p:txBody>
          <a:bodyPr/>
          <a:lstStyle/>
          <a:p>
            <a:pPr marL="0" indent="0">
              <a:buNone/>
            </a:pPr>
            <a:r>
              <a:rPr lang="en-US" b="1" dirty="0" smtClean="0">
                <a:solidFill>
                  <a:srgbClr val="0000FF"/>
                </a:solidFill>
              </a:rPr>
              <a:t>With a </a:t>
            </a:r>
            <a:r>
              <a:rPr lang="en-US" b="1" dirty="0">
                <a:solidFill>
                  <a:srgbClr val="0000FF"/>
                </a:solidFill>
              </a:rPr>
              <a:t>couple of needed </a:t>
            </a:r>
            <a:r>
              <a:rPr lang="en-US" b="1" dirty="0" smtClean="0">
                <a:solidFill>
                  <a:srgbClr val="0000FF"/>
                </a:solidFill>
              </a:rPr>
              <a:t>amendments, our book does a decent job of defining what we mean with these (admittedly vague) statements. Here is the book’s definition:</a:t>
            </a:r>
            <a:endParaRPr lang="en-US" b="1" dirty="0">
              <a:solidFill>
                <a:srgbClr val="0000FF"/>
              </a:solidFill>
            </a:endParaRPr>
          </a:p>
        </p:txBody>
      </p:sp>
      <p:pic>
        <p:nvPicPr>
          <p:cNvPr id="2" name="Picture 1" descr="Picture 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038" y="2317158"/>
            <a:ext cx="8789924" cy="4125206"/>
          </a:xfrm>
          <a:prstGeom prst="rect">
            <a:avLst/>
          </a:prstGeom>
        </p:spPr>
      </p:pic>
    </p:spTree>
    <p:extLst>
      <p:ext uri="{BB962C8B-B14F-4D97-AF65-F5344CB8AC3E}">
        <p14:creationId xmlns:p14="http://schemas.microsoft.com/office/powerpoint/2010/main" val="4657757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1000" fill="hold"/>
                                        <p:tgtEl>
                                          <p:spTgt spid="2"/>
                                        </p:tgtEl>
                                        <p:attrNameLst>
                                          <p:attrName>ppt_x</p:attrName>
                                        </p:attrNameLst>
                                      </p:cBhvr>
                                      <p:tavLst>
                                        <p:tav tm="0">
                                          <p:val>
                                            <p:strVal val="#ppt_x"/>
                                          </p:val>
                                        </p:tav>
                                        <p:tav tm="100000">
                                          <p:val>
                                            <p:strVal val="#ppt_x"/>
                                          </p:val>
                                        </p:tav>
                                      </p:tavLst>
                                    </p:anim>
                                    <p:anim calcmode="lin" valueType="num">
                                      <p:cBhvr additive="base">
                                        <p:cTn id="14"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6290" y="254167"/>
            <a:ext cx="8759421" cy="6366164"/>
          </a:xfrm>
        </p:spPr>
        <p:txBody>
          <a:bodyPr>
            <a:normAutofit/>
          </a:bodyPr>
          <a:lstStyle/>
          <a:p>
            <a:pPr marL="0" indent="0">
              <a:buNone/>
            </a:pPr>
            <a:r>
              <a:rPr lang="en-US" b="1" dirty="0" smtClean="0">
                <a:solidFill>
                  <a:srgbClr val="FF0000"/>
                </a:solidFill>
              </a:rPr>
              <a:t>Amendment no. 1 </a:t>
            </a:r>
            <a:r>
              <a:rPr lang="en-US" b="1" dirty="0" smtClean="0">
                <a:solidFill>
                  <a:srgbClr val="0000FF"/>
                </a:solidFill>
              </a:rPr>
              <a:t>is that the open interval </a:t>
            </a:r>
          </a:p>
          <a:p>
            <a:pPr marL="0" indent="0">
              <a:buNone/>
            </a:pPr>
            <a:r>
              <a:rPr lang="en-US" b="1" dirty="0" smtClean="0">
                <a:solidFill>
                  <a:srgbClr val="0000FF"/>
                </a:solidFill>
              </a:rPr>
              <a:t>where      is defined need not contain      (if it does, hallelujah!), it could just have     as one of its bounds. In other words we may be able to get close to     just from one side. In fact this notion of getting close to      from one side only makes sense even when      is inside             . We get two “one sided” limits, we will return to them later.</a:t>
            </a:r>
          </a:p>
          <a:p>
            <a:pPr marL="0" indent="0">
              <a:buNone/>
            </a:pPr>
            <a:r>
              <a:rPr lang="en-US" b="1" dirty="0" smtClean="0">
                <a:solidFill>
                  <a:srgbClr val="FF0000"/>
                </a:solidFill>
              </a:rPr>
              <a:t>Amendment no. 2 </a:t>
            </a:r>
            <a:r>
              <a:rPr lang="en-US" b="1" dirty="0" smtClean="0">
                <a:solidFill>
                  <a:srgbClr val="0000FF"/>
                </a:solidFill>
              </a:rPr>
              <a:t>is a little deeper. It’s not enough to be able to get arbitrarily close to     by choosing     sufficiently close to    . The correct statement is that</a:t>
            </a:r>
            <a:endParaRPr lang="en-US" b="1" dirty="0">
              <a:solidFill>
                <a:srgbClr val="0000FF"/>
              </a:solidFill>
            </a:endParaRPr>
          </a:p>
        </p:txBody>
      </p:sp>
      <p:pic>
        <p:nvPicPr>
          <p:cNvPr id="4" name="Picture 3"/>
          <p:cNvPicPr>
            <a:picLocks noChangeAspect="1"/>
          </p:cNvPicPr>
          <p:nvPr/>
        </p:nvPicPr>
        <p:blipFill>
          <a:blip r:embed="rId2"/>
          <a:stretch>
            <a:fillRect/>
          </a:stretch>
        </p:blipFill>
        <p:spPr>
          <a:xfrm>
            <a:off x="1516600" y="883096"/>
            <a:ext cx="338074" cy="507111"/>
          </a:xfrm>
          <a:prstGeom prst="rect">
            <a:avLst/>
          </a:prstGeom>
        </p:spPr>
      </p:pic>
      <p:pic>
        <p:nvPicPr>
          <p:cNvPr id="5" name="Picture 4"/>
          <p:cNvPicPr>
            <a:picLocks noChangeAspect="1"/>
          </p:cNvPicPr>
          <p:nvPr/>
        </p:nvPicPr>
        <p:blipFill>
          <a:blip r:embed="rId3"/>
          <a:stretch>
            <a:fillRect/>
          </a:stretch>
        </p:blipFill>
        <p:spPr>
          <a:xfrm>
            <a:off x="6673337" y="1005991"/>
            <a:ext cx="291973" cy="291973"/>
          </a:xfrm>
          <a:prstGeom prst="rect">
            <a:avLst/>
          </a:prstGeom>
        </p:spPr>
      </p:pic>
      <p:pic>
        <p:nvPicPr>
          <p:cNvPr id="6" name="Picture 5"/>
          <p:cNvPicPr>
            <a:picLocks noChangeAspect="1"/>
          </p:cNvPicPr>
          <p:nvPr/>
        </p:nvPicPr>
        <p:blipFill>
          <a:blip r:embed="rId4"/>
          <a:stretch>
            <a:fillRect/>
          </a:stretch>
        </p:blipFill>
        <p:spPr>
          <a:xfrm>
            <a:off x="7549686" y="274246"/>
            <a:ext cx="1089660" cy="516890"/>
          </a:xfrm>
          <a:prstGeom prst="rect">
            <a:avLst/>
          </a:prstGeom>
        </p:spPr>
      </p:pic>
      <p:pic>
        <p:nvPicPr>
          <p:cNvPr id="7" name="Picture 6"/>
          <p:cNvPicPr>
            <a:picLocks noChangeAspect="1"/>
          </p:cNvPicPr>
          <p:nvPr/>
        </p:nvPicPr>
        <p:blipFill>
          <a:blip r:embed="rId5"/>
          <a:stretch>
            <a:fillRect/>
          </a:stretch>
        </p:blipFill>
        <p:spPr>
          <a:xfrm>
            <a:off x="5426428" y="1503865"/>
            <a:ext cx="291973" cy="291973"/>
          </a:xfrm>
          <a:prstGeom prst="rect">
            <a:avLst/>
          </a:prstGeom>
        </p:spPr>
      </p:pic>
      <p:pic>
        <p:nvPicPr>
          <p:cNvPr id="8" name="Picture 7"/>
          <p:cNvPicPr>
            <a:picLocks noChangeAspect="1"/>
          </p:cNvPicPr>
          <p:nvPr/>
        </p:nvPicPr>
        <p:blipFill>
          <a:blip r:embed="rId5"/>
          <a:stretch>
            <a:fillRect/>
          </a:stretch>
        </p:blipFill>
        <p:spPr>
          <a:xfrm>
            <a:off x="1694783" y="2477003"/>
            <a:ext cx="299186" cy="299186"/>
          </a:xfrm>
          <a:prstGeom prst="rect">
            <a:avLst/>
          </a:prstGeom>
        </p:spPr>
      </p:pic>
      <p:pic>
        <p:nvPicPr>
          <p:cNvPr id="9" name="Picture 8"/>
          <p:cNvPicPr>
            <a:picLocks noChangeAspect="1"/>
          </p:cNvPicPr>
          <p:nvPr/>
        </p:nvPicPr>
        <p:blipFill>
          <a:blip r:embed="rId5"/>
          <a:stretch>
            <a:fillRect/>
          </a:stretch>
        </p:blipFill>
        <p:spPr>
          <a:xfrm>
            <a:off x="3002721" y="2952675"/>
            <a:ext cx="299186" cy="299186"/>
          </a:xfrm>
          <a:prstGeom prst="rect">
            <a:avLst/>
          </a:prstGeom>
        </p:spPr>
      </p:pic>
      <p:pic>
        <p:nvPicPr>
          <p:cNvPr id="11" name="Picture 10"/>
          <p:cNvPicPr>
            <a:picLocks noChangeAspect="1"/>
          </p:cNvPicPr>
          <p:nvPr/>
        </p:nvPicPr>
        <p:blipFill>
          <a:blip r:embed="rId5"/>
          <a:stretch>
            <a:fillRect/>
          </a:stretch>
        </p:blipFill>
        <p:spPr>
          <a:xfrm>
            <a:off x="2300758" y="3437249"/>
            <a:ext cx="299186" cy="299186"/>
          </a:xfrm>
          <a:prstGeom prst="rect">
            <a:avLst/>
          </a:prstGeom>
        </p:spPr>
      </p:pic>
      <p:pic>
        <p:nvPicPr>
          <p:cNvPr id="12" name="Picture 11"/>
          <p:cNvPicPr>
            <a:picLocks noChangeAspect="1"/>
          </p:cNvPicPr>
          <p:nvPr/>
        </p:nvPicPr>
        <p:blipFill>
          <a:blip r:embed="rId4"/>
          <a:stretch>
            <a:fillRect/>
          </a:stretch>
        </p:blipFill>
        <p:spPr>
          <a:xfrm>
            <a:off x="4198222" y="3321794"/>
            <a:ext cx="1089660" cy="516890"/>
          </a:xfrm>
          <a:prstGeom prst="rect">
            <a:avLst/>
          </a:prstGeom>
        </p:spPr>
      </p:pic>
      <p:pic>
        <p:nvPicPr>
          <p:cNvPr id="13" name="Picture 12"/>
          <p:cNvPicPr>
            <a:picLocks noChangeAspect="1"/>
          </p:cNvPicPr>
          <p:nvPr/>
        </p:nvPicPr>
        <p:blipFill>
          <a:blip r:embed="rId6"/>
          <a:stretch>
            <a:fillRect/>
          </a:stretch>
        </p:blipFill>
        <p:spPr>
          <a:xfrm>
            <a:off x="7713859" y="4937812"/>
            <a:ext cx="321310" cy="363220"/>
          </a:xfrm>
          <a:prstGeom prst="rect">
            <a:avLst/>
          </a:prstGeom>
        </p:spPr>
      </p:pic>
      <p:pic>
        <p:nvPicPr>
          <p:cNvPr id="14" name="Picture 13"/>
          <p:cNvPicPr>
            <a:picLocks noChangeAspect="1"/>
          </p:cNvPicPr>
          <p:nvPr/>
        </p:nvPicPr>
        <p:blipFill>
          <a:blip r:embed="rId7"/>
          <a:stretch>
            <a:fillRect/>
          </a:stretch>
        </p:blipFill>
        <p:spPr>
          <a:xfrm>
            <a:off x="5595506" y="5516482"/>
            <a:ext cx="291973" cy="291973"/>
          </a:xfrm>
          <a:prstGeom prst="rect">
            <a:avLst/>
          </a:prstGeom>
        </p:spPr>
      </p:pic>
      <p:pic>
        <p:nvPicPr>
          <p:cNvPr id="15" name="Picture 14"/>
          <p:cNvPicPr>
            <a:picLocks noChangeAspect="1"/>
          </p:cNvPicPr>
          <p:nvPr/>
        </p:nvPicPr>
        <p:blipFill>
          <a:blip r:embed="rId8"/>
          <a:stretch>
            <a:fillRect/>
          </a:stretch>
        </p:blipFill>
        <p:spPr>
          <a:xfrm>
            <a:off x="1887815" y="5528069"/>
            <a:ext cx="291973" cy="291973"/>
          </a:xfrm>
          <a:prstGeom prst="rect">
            <a:avLst/>
          </a:prstGeom>
        </p:spPr>
      </p:pic>
    </p:spTree>
    <p:extLst>
      <p:ext uri="{BB962C8B-B14F-4D97-AF65-F5344CB8AC3E}">
        <p14:creationId xmlns:p14="http://schemas.microsoft.com/office/powerpoint/2010/main" val="36553119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1000" fill="hold"/>
                                        <p:tgtEl>
                                          <p:spTgt spid="6"/>
                                        </p:tgtEl>
                                        <p:attrNameLst>
                                          <p:attrName>ppt_x</p:attrName>
                                        </p:attrNameLst>
                                      </p:cBhvr>
                                      <p:tavLst>
                                        <p:tav tm="0">
                                          <p:val>
                                            <p:strVal val="#ppt_x"/>
                                          </p:val>
                                        </p:tav>
                                        <p:tav tm="100000">
                                          <p:val>
                                            <p:strVal val="#ppt_x"/>
                                          </p:val>
                                        </p:tav>
                                      </p:tavLst>
                                    </p:anim>
                                    <p:anim calcmode="lin" valueType="num">
                                      <p:cBhvr additive="base">
                                        <p:cTn id="12"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1000" fill="hold"/>
                                        <p:tgtEl>
                                          <p:spTgt spid="4"/>
                                        </p:tgtEl>
                                        <p:attrNameLst>
                                          <p:attrName>ppt_x</p:attrName>
                                        </p:attrNameLst>
                                      </p:cBhvr>
                                      <p:tavLst>
                                        <p:tav tm="0">
                                          <p:val>
                                            <p:strVal val="#ppt_x"/>
                                          </p:val>
                                        </p:tav>
                                        <p:tav tm="100000">
                                          <p:val>
                                            <p:strVal val="#ppt_x"/>
                                          </p:val>
                                        </p:tav>
                                      </p:tavLst>
                                    </p:anim>
                                    <p:anim calcmode="lin" valueType="num">
                                      <p:cBhvr additive="base">
                                        <p:cTn id="22" dur="1000" fill="hold"/>
                                        <p:tgtEl>
                                          <p:spTgt spid="4"/>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1000" fill="hold"/>
                                        <p:tgtEl>
                                          <p:spTgt spid="5"/>
                                        </p:tgtEl>
                                        <p:attrNameLst>
                                          <p:attrName>ppt_x</p:attrName>
                                        </p:attrNameLst>
                                      </p:cBhvr>
                                      <p:tavLst>
                                        <p:tav tm="0">
                                          <p:val>
                                            <p:strVal val="#ppt_x"/>
                                          </p:val>
                                        </p:tav>
                                        <p:tav tm="100000">
                                          <p:val>
                                            <p:strVal val="#ppt_x"/>
                                          </p:val>
                                        </p:tav>
                                      </p:tavLst>
                                    </p:anim>
                                    <p:anim calcmode="lin" valueType="num">
                                      <p:cBhvr additive="base">
                                        <p:cTn id="26" dur="1000" fill="hold"/>
                                        <p:tgtEl>
                                          <p:spTgt spid="5"/>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1000" fill="hold"/>
                                        <p:tgtEl>
                                          <p:spTgt spid="7"/>
                                        </p:tgtEl>
                                        <p:attrNameLst>
                                          <p:attrName>ppt_x</p:attrName>
                                        </p:attrNameLst>
                                      </p:cBhvr>
                                      <p:tavLst>
                                        <p:tav tm="0">
                                          <p:val>
                                            <p:strVal val="#ppt_x"/>
                                          </p:val>
                                        </p:tav>
                                        <p:tav tm="100000">
                                          <p:val>
                                            <p:strVal val="#ppt_x"/>
                                          </p:val>
                                        </p:tav>
                                      </p:tavLst>
                                    </p:anim>
                                    <p:anim calcmode="lin" valueType="num">
                                      <p:cBhvr additive="base">
                                        <p:cTn id="30" dur="1000" fill="hold"/>
                                        <p:tgtEl>
                                          <p:spTgt spid="7"/>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1000" fill="hold"/>
                                        <p:tgtEl>
                                          <p:spTgt spid="8"/>
                                        </p:tgtEl>
                                        <p:attrNameLst>
                                          <p:attrName>ppt_x</p:attrName>
                                        </p:attrNameLst>
                                      </p:cBhvr>
                                      <p:tavLst>
                                        <p:tav tm="0">
                                          <p:val>
                                            <p:strVal val="#ppt_x"/>
                                          </p:val>
                                        </p:tav>
                                        <p:tav tm="100000">
                                          <p:val>
                                            <p:strVal val="#ppt_x"/>
                                          </p:val>
                                        </p:tav>
                                      </p:tavLst>
                                    </p:anim>
                                    <p:anim calcmode="lin" valueType="num">
                                      <p:cBhvr additive="base">
                                        <p:cTn id="34" dur="1000" fill="hold"/>
                                        <p:tgtEl>
                                          <p:spTgt spid="8"/>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1000" fill="hold"/>
                                        <p:tgtEl>
                                          <p:spTgt spid="9"/>
                                        </p:tgtEl>
                                        <p:attrNameLst>
                                          <p:attrName>ppt_x</p:attrName>
                                        </p:attrNameLst>
                                      </p:cBhvr>
                                      <p:tavLst>
                                        <p:tav tm="0">
                                          <p:val>
                                            <p:strVal val="#ppt_x"/>
                                          </p:val>
                                        </p:tav>
                                        <p:tav tm="100000">
                                          <p:val>
                                            <p:strVal val="#ppt_x"/>
                                          </p:val>
                                        </p:tav>
                                      </p:tavLst>
                                    </p:anim>
                                    <p:anim calcmode="lin" valueType="num">
                                      <p:cBhvr additive="base">
                                        <p:cTn id="38" dur="1000" fill="hold"/>
                                        <p:tgtEl>
                                          <p:spTgt spid="9"/>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1000" fill="hold"/>
                                        <p:tgtEl>
                                          <p:spTgt spid="12"/>
                                        </p:tgtEl>
                                        <p:attrNameLst>
                                          <p:attrName>ppt_x</p:attrName>
                                        </p:attrNameLst>
                                      </p:cBhvr>
                                      <p:tavLst>
                                        <p:tav tm="0">
                                          <p:val>
                                            <p:strVal val="#ppt_x"/>
                                          </p:val>
                                        </p:tav>
                                        <p:tav tm="100000">
                                          <p:val>
                                            <p:strVal val="#ppt_x"/>
                                          </p:val>
                                        </p:tav>
                                      </p:tavLst>
                                    </p:anim>
                                    <p:anim calcmode="lin" valueType="num">
                                      <p:cBhvr additive="base">
                                        <p:cTn id="42" dur="1000" fill="hold"/>
                                        <p:tgtEl>
                                          <p:spTgt spid="12"/>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additive="base">
                                        <p:cTn id="45" dur="1000" fill="hold"/>
                                        <p:tgtEl>
                                          <p:spTgt spid="11"/>
                                        </p:tgtEl>
                                        <p:attrNameLst>
                                          <p:attrName>ppt_x</p:attrName>
                                        </p:attrNameLst>
                                      </p:cBhvr>
                                      <p:tavLst>
                                        <p:tav tm="0">
                                          <p:val>
                                            <p:strVal val="#ppt_x"/>
                                          </p:val>
                                        </p:tav>
                                        <p:tav tm="100000">
                                          <p:val>
                                            <p:strVal val="#ppt_x"/>
                                          </p:val>
                                        </p:tav>
                                      </p:tavLst>
                                    </p:anim>
                                    <p:anim calcmode="lin" valueType="num">
                                      <p:cBhvr additive="base">
                                        <p:cTn id="46"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
                                            <p:txEl>
                                              <p:pRg st="2" end="2"/>
                                            </p:txEl>
                                          </p:spTgt>
                                        </p:tgtEl>
                                        <p:attrNameLst>
                                          <p:attrName>style.visibility</p:attrName>
                                        </p:attrNameLst>
                                      </p:cBhvr>
                                      <p:to>
                                        <p:strVal val="visible"/>
                                      </p:to>
                                    </p:set>
                                    <p:anim calcmode="lin" valueType="num">
                                      <p:cBhvr additive="base">
                                        <p:cTn id="5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52" dur="1000" fill="hold"/>
                                        <p:tgtEl>
                                          <p:spTgt spid="3">
                                            <p:txEl>
                                              <p:pRg st="2" end="2"/>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additive="base">
                                        <p:cTn id="55" dur="1000" fill="hold"/>
                                        <p:tgtEl>
                                          <p:spTgt spid="15"/>
                                        </p:tgtEl>
                                        <p:attrNameLst>
                                          <p:attrName>ppt_x</p:attrName>
                                        </p:attrNameLst>
                                      </p:cBhvr>
                                      <p:tavLst>
                                        <p:tav tm="0">
                                          <p:val>
                                            <p:strVal val="#ppt_x"/>
                                          </p:val>
                                        </p:tav>
                                        <p:tav tm="100000">
                                          <p:val>
                                            <p:strVal val="#ppt_x"/>
                                          </p:val>
                                        </p:tav>
                                      </p:tavLst>
                                    </p:anim>
                                    <p:anim calcmode="lin" valueType="num">
                                      <p:cBhvr additive="base">
                                        <p:cTn id="56" dur="1000" fill="hold"/>
                                        <p:tgtEl>
                                          <p:spTgt spid="15"/>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14"/>
                                        </p:tgtEl>
                                        <p:attrNameLst>
                                          <p:attrName>style.visibility</p:attrName>
                                        </p:attrNameLst>
                                      </p:cBhvr>
                                      <p:to>
                                        <p:strVal val="visible"/>
                                      </p:to>
                                    </p:set>
                                    <p:anim calcmode="lin" valueType="num">
                                      <p:cBhvr additive="base">
                                        <p:cTn id="59" dur="1000" fill="hold"/>
                                        <p:tgtEl>
                                          <p:spTgt spid="14"/>
                                        </p:tgtEl>
                                        <p:attrNameLst>
                                          <p:attrName>ppt_x</p:attrName>
                                        </p:attrNameLst>
                                      </p:cBhvr>
                                      <p:tavLst>
                                        <p:tav tm="0">
                                          <p:val>
                                            <p:strVal val="#ppt_x"/>
                                          </p:val>
                                        </p:tav>
                                        <p:tav tm="100000">
                                          <p:val>
                                            <p:strVal val="#ppt_x"/>
                                          </p:val>
                                        </p:tav>
                                      </p:tavLst>
                                    </p:anim>
                                    <p:anim calcmode="lin" valueType="num">
                                      <p:cBhvr additive="base">
                                        <p:cTn id="60" dur="1000" fill="hold"/>
                                        <p:tgtEl>
                                          <p:spTgt spid="14"/>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13"/>
                                        </p:tgtEl>
                                        <p:attrNameLst>
                                          <p:attrName>style.visibility</p:attrName>
                                        </p:attrNameLst>
                                      </p:cBhvr>
                                      <p:to>
                                        <p:strVal val="visible"/>
                                      </p:to>
                                    </p:set>
                                    <p:anim calcmode="lin" valueType="num">
                                      <p:cBhvr additive="base">
                                        <p:cTn id="63" dur="1000" fill="hold"/>
                                        <p:tgtEl>
                                          <p:spTgt spid="13"/>
                                        </p:tgtEl>
                                        <p:attrNameLst>
                                          <p:attrName>ppt_x</p:attrName>
                                        </p:attrNameLst>
                                      </p:cBhvr>
                                      <p:tavLst>
                                        <p:tav tm="0">
                                          <p:val>
                                            <p:strVal val="#ppt_x"/>
                                          </p:val>
                                        </p:tav>
                                        <p:tav tm="100000">
                                          <p:val>
                                            <p:strVal val="#ppt_x"/>
                                          </p:val>
                                        </p:tav>
                                      </p:tavLst>
                                    </p:anim>
                                    <p:anim calcmode="lin" valueType="num">
                                      <p:cBhvr additive="base">
                                        <p:cTn id="64"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108" y="237836"/>
            <a:ext cx="8802255" cy="6435437"/>
          </a:xfrm>
        </p:spPr>
        <p:txBody>
          <a:bodyPr/>
          <a:lstStyle/>
          <a:p>
            <a:pPr marL="0" indent="0">
              <a:buNone/>
            </a:pPr>
            <a:r>
              <a:rPr lang="en-US" b="1" dirty="0" smtClean="0">
                <a:solidFill>
                  <a:srgbClr val="0000FF"/>
                </a:solidFill>
              </a:rPr>
              <a:t>Once you have decided how close you want to get to      , you can </a:t>
            </a:r>
            <a:r>
              <a:rPr lang="en-US" b="1" dirty="0" smtClean="0">
                <a:solidFill>
                  <a:srgbClr val="FF0000"/>
                </a:solidFill>
              </a:rPr>
              <a:t>THEN</a:t>
            </a:r>
            <a:r>
              <a:rPr lang="en-US" b="1" dirty="0" smtClean="0">
                <a:solidFill>
                  <a:srgbClr val="0000FF"/>
                </a:solidFill>
              </a:rPr>
              <a:t> decide how close you should stay to     , and</a:t>
            </a:r>
            <a:r>
              <a:rPr lang="en-US" b="1" dirty="0">
                <a:solidFill>
                  <a:srgbClr val="0000FF"/>
                </a:solidFill>
              </a:rPr>
              <a:t> </a:t>
            </a:r>
            <a:r>
              <a:rPr lang="en-US" b="1" dirty="0" smtClean="0">
                <a:solidFill>
                  <a:srgbClr val="FF0000"/>
                </a:solidFill>
              </a:rPr>
              <a:t>all    ‘s</a:t>
            </a:r>
            <a:r>
              <a:rPr lang="en-US" b="1" dirty="0" smtClean="0">
                <a:solidFill>
                  <a:srgbClr val="0000FF"/>
                </a:solidFill>
              </a:rPr>
              <a:t> that are that close to the point       </a:t>
            </a:r>
            <a:r>
              <a:rPr lang="en-US" b="1" dirty="0" smtClean="0">
                <a:solidFill>
                  <a:srgbClr val="FF0000"/>
                </a:solidFill>
              </a:rPr>
              <a:t>MUST</a:t>
            </a:r>
            <a:r>
              <a:rPr lang="en-US" b="1" dirty="0" smtClean="0">
                <a:solidFill>
                  <a:srgbClr val="0000FF"/>
                </a:solidFill>
              </a:rPr>
              <a:t> give you values of      that are  as close to         as you had decided. An example will help:</a:t>
            </a:r>
          </a:p>
          <a:p>
            <a:pPr marL="0" indent="0">
              <a:buNone/>
            </a:pPr>
            <a:r>
              <a:rPr lang="en-US" b="1" dirty="0" smtClean="0">
                <a:solidFill>
                  <a:srgbClr val="0000FF"/>
                </a:solidFill>
              </a:rPr>
              <a:t>Here is a function </a:t>
            </a:r>
            <a:endParaRPr lang="en-US" b="1" dirty="0">
              <a:solidFill>
                <a:srgbClr val="0000FF"/>
              </a:solidFill>
            </a:endParaRPr>
          </a:p>
        </p:txBody>
      </p:sp>
      <p:pic>
        <p:nvPicPr>
          <p:cNvPr id="4" name="Picture 3"/>
          <p:cNvPicPr>
            <a:picLocks noChangeAspect="1"/>
          </p:cNvPicPr>
          <p:nvPr/>
        </p:nvPicPr>
        <p:blipFill>
          <a:blip r:embed="rId2"/>
          <a:stretch>
            <a:fillRect/>
          </a:stretch>
        </p:blipFill>
        <p:spPr>
          <a:xfrm>
            <a:off x="883920" y="3831088"/>
            <a:ext cx="7376160" cy="568579"/>
          </a:xfrm>
          <a:prstGeom prst="rect">
            <a:avLst/>
          </a:prstGeom>
        </p:spPr>
      </p:pic>
      <p:pic>
        <p:nvPicPr>
          <p:cNvPr id="5" name="Picture 4"/>
          <p:cNvPicPr>
            <a:picLocks noChangeAspect="1"/>
          </p:cNvPicPr>
          <p:nvPr/>
        </p:nvPicPr>
        <p:blipFill>
          <a:blip r:embed="rId3"/>
          <a:stretch>
            <a:fillRect/>
          </a:stretch>
        </p:blipFill>
        <p:spPr>
          <a:xfrm>
            <a:off x="823133" y="822845"/>
            <a:ext cx="321310" cy="363220"/>
          </a:xfrm>
          <a:prstGeom prst="rect">
            <a:avLst/>
          </a:prstGeom>
        </p:spPr>
      </p:pic>
      <p:pic>
        <p:nvPicPr>
          <p:cNvPr id="6" name="Picture 5"/>
          <p:cNvPicPr>
            <a:picLocks noChangeAspect="1"/>
          </p:cNvPicPr>
          <p:nvPr/>
        </p:nvPicPr>
        <p:blipFill>
          <a:blip r:embed="rId4"/>
          <a:stretch>
            <a:fillRect/>
          </a:stretch>
        </p:blipFill>
        <p:spPr>
          <a:xfrm>
            <a:off x="1533301" y="1378939"/>
            <a:ext cx="291973" cy="291973"/>
          </a:xfrm>
          <a:prstGeom prst="rect">
            <a:avLst/>
          </a:prstGeom>
        </p:spPr>
      </p:pic>
      <p:pic>
        <p:nvPicPr>
          <p:cNvPr id="7" name="Picture 6"/>
          <p:cNvPicPr>
            <a:picLocks noChangeAspect="1"/>
          </p:cNvPicPr>
          <p:nvPr/>
        </p:nvPicPr>
        <p:blipFill>
          <a:blip r:embed="rId5"/>
          <a:stretch>
            <a:fillRect/>
          </a:stretch>
        </p:blipFill>
        <p:spPr>
          <a:xfrm>
            <a:off x="3242028" y="1381185"/>
            <a:ext cx="291973" cy="291973"/>
          </a:xfrm>
          <a:prstGeom prst="rect">
            <a:avLst/>
          </a:prstGeom>
        </p:spPr>
      </p:pic>
      <p:pic>
        <p:nvPicPr>
          <p:cNvPr id="8" name="Picture 7"/>
          <p:cNvPicPr>
            <a:picLocks noChangeAspect="1"/>
          </p:cNvPicPr>
          <p:nvPr/>
        </p:nvPicPr>
        <p:blipFill>
          <a:blip r:embed="rId6"/>
          <a:stretch>
            <a:fillRect/>
          </a:stretch>
        </p:blipFill>
        <p:spPr>
          <a:xfrm>
            <a:off x="1364223" y="1869494"/>
            <a:ext cx="291973" cy="291973"/>
          </a:xfrm>
          <a:prstGeom prst="rect">
            <a:avLst/>
          </a:prstGeom>
        </p:spPr>
      </p:pic>
      <p:pic>
        <p:nvPicPr>
          <p:cNvPr id="9" name="Picture 8"/>
          <p:cNvPicPr>
            <a:picLocks noChangeAspect="1"/>
          </p:cNvPicPr>
          <p:nvPr/>
        </p:nvPicPr>
        <p:blipFill>
          <a:blip r:embed="rId7"/>
          <a:stretch>
            <a:fillRect/>
          </a:stretch>
        </p:blipFill>
        <p:spPr>
          <a:xfrm>
            <a:off x="6065509" y="1742431"/>
            <a:ext cx="338074" cy="507111"/>
          </a:xfrm>
          <a:prstGeom prst="rect">
            <a:avLst/>
          </a:prstGeom>
        </p:spPr>
      </p:pic>
      <p:pic>
        <p:nvPicPr>
          <p:cNvPr id="10" name="Picture 9"/>
          <p:cNvPicPr>
            <a:picLocks noChangeAspect="1"/>
          </p:cNvPicPr>
          <p:nvPr/>
        </p:nvPicPr>
        <p:blipFill>
          <a:blip r:embed="rId8"/>
          <a:stretch>
            <a:fillRect/>
          </a:stretch>
        </p:blipFill>
        <p:spPr>
          <a:xfrm>
            <a:off x="1825274" y="2281062"/>
            <a:ext cx="321310" cy="363220"/>
          </a:xfrm>
          <a:prstGeom prst="rect">
            <a:avLst/>
          </a:prstGeom>
        </p:spPr>
      </p:pic>
      <p:pic>
        <p:nvPicPr>
          <p:cNvPr id="11" name="Picture 10"/>
          <p:cNvPicPr>
            <a:picLocks noChangeAspect="1"/>
          </p:cNvPicPr>
          <p:nvPr/>
        </p:nvPicPr>
        <p:blipFill>
          <a:blip r:embed="rId9"/>
          <a:stretch>
            <a:fillRect/>
          </a:stretch>
        </p:blipFill>
        <p:spPr>
          <a:xfrm>
            <a:off x="1941479" y="4330048"/>
            <a:ext cx="4512310" cy="2039620"/>
          </a:xfrm>
          <a:prstGeom prst="rect">
            <a:avLst/>
          </a:prstGeom>
        </p:spPr>
      </p:pic>
    </p:spTree>
    <p:extLst>
      <p:ext uri="{BB962C8B-B14F-4D97-AF65-F5344CB8AC3E}">
        <p14:creationId xmlns:p14="http://schemas.microsoft.com/office/powerpoint/2010/main" val="879148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1000" fill="hold"/>
                                        <p:tgtEl>
                                          <p:spTgt spid="5"/>
                                        </p:tgtEl>
                                        <p:attrNameLst>
                                          <p:attrName>ppt_x</p:attrName>
                                        </p:attrNameLst>
                                      </p:cBhvr>
                                      <p:tavLst>
                                        <p:tav tm="0">
                                          <p:val>
                                            <p:strVal val="#ppt_x"/>
                                          </p:val>
                                        </p:tav>
                                        <p:tav tm="100000">
                                          <p:val>
                                            <p:strVal val="#ppt_x"/>
                                          </p:val>
                                        </p:tav>
                                      </p:tavLst>
                                    </p:anim>
                                    <p:anim calcmode="lin" valueType="num">
                                      <p:cBhvr additive="base">
                                        <p:cTn id="12" dur="10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1000" fill="hold"/>
                                        <p:tgtEl>
                                          <p:spTgt spid="6"/>
                                        </p:tgtEl>
                                        <p:attrNameLst>
                                          <p:attrName>ppt_x</p:attrName>
                                        </p:attrNameLst>
                                      </p:cBhvr>
                                      <p:tavLst>
                                        <p:tav tm="0">
                                          <p:val>
                                            <p:strVal val="#ppt_x"/>
                                          </p:val>
                                        </p:tav>
                                        <p:tav tm="100000">
                                          <p:val>
                                            <p:strVal val="#ppt_x"/>
                                          </p:val>
                                        </p:tav>
                                      </p:tavLst>
                                    </p:anim>
                                    <p:anim calcmode="lin" valueType="num">
                                      <p:cBhvr additive="base">
                                        <p:cTn id="16" dur="1000" fill="hold"/>
                                        <p:tgtEl>
                                          <p:spTgt spid="6"/>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1000" fill="hold"/>
                                        <p:tgtEl>
                                          <p:spTgt spid="7"/>
                                        </p:tgtEl>
                                        <p:attrNameLst>
                                          <p:attrName>ppt_x</p:attrName>
                                        </p:attrNameLst>
                                      </p:cBhvr>
                                      <p:tavLst>
                                        <p:tav tm="0">
                                          <p:val>
                                            <p:strVal val="#ppt_x"/>
                                          </p:val>
                                        </p:tav>
                                        <p:tav tm="100000">
                                          <p:val>
                                            <p:strVal val="#ppt_x"/>
                                          </p:val>
                                        </p:tav>
                                      </p:tavLst>
                                    </p:anim>
                                    <p:anim calcmode="lin" valueType="num">
                                      <p:cBhvr additive="base">
                                        <p:cTn id="20" dur="10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1000" fill="hold"/>
                                        <p:tgtEl>
                                          <p:spTgt spid="8"/>
                                        </p:tgtEl>
                                        <p:attrNameLst>
                                          <p:attrName>ppt_x</p:attrName>
                                        </p:attrNameLst>
                                      </p:cBhvr>
                                      <p:tavLst>
                                        <p:tav tm="0">
                                          <p:val>
                                            <p:strVal val="#ppt_x"/>
                                          </p:val>
                                        </p:tav>
                                        <p:tav tm="100000">
                                          <p:val>
                                            <p:strVal val="#ppt_x"/>
                                          </p:val>
                                        </p:tav>
                                      </p:tavLst>
                                    </p:anim>
                                    <p:anim calcmode="lin" valueType="num">
                                      <p:cBhvr additive="base">
                                        <p:cTn id="24" dur="1000" fill="hold"/>
                                        <p:tgtEl>
                                          <p:spTgt spid="8"/>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1000" fill="hold"/>
                                        <p:tgtEl>
                                          <p:spTgt spid="9"/>
                                        </p:tgtEl>
                                        <p:attrNameLst>
                                          <p:attrName>ppt_x</p:attrName>
                                        </p:attrNameLst>
                                      </p:cBhvr>
                                      <p:tavLst>
                                        <p:tav tm="0">
                                          <p:val>
                                            <p:strVal val="#ppt_x"/>
                                          </p:val>
                                        </p:tav>
                                        <p:tav tm="100000">
                                          <p:val>
                                            <p:strVal val="#ppt_x"/>
                                          </p:val>
                                        </p:tav>
                                      </p:tavLst>
                                    </p:anim>
                                    <p:anim calcmode="lin" valueType="num">
                                      <p:cBhvr additive="base">
                                        <p:cTn id="28" dur="100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1000" fill="hold"/>
                                        <p:tgtEl>
                                          <p:spTgt spid="10"/>
                                        </p:tgtEl>
                                        <p:attrNameLst>
                                          <p:attrName>ppt_x</p:attrName>
                                        </p:attrNameLst>
                                      </p:cBhvr>
                                      <p:tavLst>
                                        <p:tav tm="0">
                                          <p:val>
                                            <p:strVal val="#ppt_x"/>
                                          </p:val>
                                        </p:tav>
                                        <p:tav tm="100000">
                                          <p:val>
                                            <p:strVal val="#ppt_x"/>
                                          </p:val>
                                        </p:tav>
                                      </p:tavLst>
                                    </p:anim>
                                    <p:anim calcmode="lin" valueType="num">
                                      <p:cBhvr additive="base">
                                        <p:cTn id="32" dur="1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 calcmode="lin" valueType="num">
                                      <p:cBhvr additive="base">
                                        <p:cTn id="3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1000" fill="hold"/>
                                        <p:tgtEl>
                                          <p:spTgt spid="4"/>
                                        </p:tgtEl>
                                        <p:attrNameLst>
                                          <p:attrName>ppt_x</p:attrName>
                                        </p:attrNameLst>
                                      </p:cBhvr>
                                      <p:tavLst>
                                        <p:tav tm="0">
                                          <p:val>
                                            <p:strVal val="#ppt_x"/>
                                          </p:val>
                                        </p:tav>
                                        <p:tav tm="100000">
                                          <p:val>
                                            <p:strVal val="#ppt_x"/>
                                          </p:val>
                                        </p:tav>
                                      </p:tavLst>
                                    </p:anim>
                                    <p:anim calcmode="lin" valueType="num">
                                      <p:cBhvr additive="base">
                                        <p:cTn id="44"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1000" fill="hold"/>
                                        <p:tgtEl>
                                          <p:spTgt spid="11"/>
                                        </p:tgtEl>
                                        <p:attrNameLst>
                                          <p:attrName>ppt_x</p:attrName>
                                        </p:attrNameLst>
                                      </p:cBhvr>
                                      <p:tavLst>
                                        <p:tav tm="0">
                                          <p:val>
                                            <p:strVal val="#ppt_x"/>
                                          </p:val>
                                        </p:tav>
                                        <p:tav tm="100000">
                                          <p:val>
                                            <p:strVal val="#ppt_x"/>
                                          </p:val>
                                        </p:tav>
                                      </p:tavLst>
                                    </p:anim>
                                    <p:anim calcmode="lin" valueType="num">
                                      <p:cBhvr additive="base">
                                        <p:cTn id="50"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2473" y="307109"/>
            <a:ext cx="8502072" cy="6181436"/>
          </a:xfrm>
        </p:spPr>
        <p:txBody>
          <a:bodyPr/>
          <a:lstStyle/>
          <a:p>
            <a:pPr marL="0" indent="0">
              <a:buNone/>
            </a:pPr>
            <a:r>
              <a:rPr lang="en-US" b="1" dirty="0" smtClean="0">
                <a:solidFill>
                  <a:srgbClr val="0000FF"/>
                </a:solidFill>
              </a:rPr>
              <a:t>One would like to say that</a:t>
            </a:r>
          </a:p>
          <a:p>
            <a:pPr marL="0" indent="0">
              <a:buNone/>
            </a:pPr>
            <a:endParaRPr lang="en-US" b="1" dirty="0">
              <a:solidFill>
                <a:srgbClr val="0000FF"/>
              </a:solidFill>
            </a:endParaRPr>
          </a:p>
          <a:p>
            <a:pPr marL="0" indent="0">
              <a:buNone/>
            </a:pPr>
            <a:endParaRPr lang="en-US" b="1" dirty="0" smtClean="0">
              <a:solidFill>
                <a:srgbClr val="0000FF"/>
              </a:solidFill>
            </a:endParaRPr>
          </a:p>
          <a:p>
            <a:pPr marL="0" indent="0">
              <a:lnSpc>
                <a:spcPct val="150000"/>
              </a:lnSpc>
              <a:buNone/>
            </a:pPr>
            <a:r>
              <a:rPr lang="en-US" b="1" dirty="0">
                <a:solidFill>
                  <a:srgbClr val="0000FF"/>
                </a:solidFill>
              </a:rPr>
              <a:t>a</a:t>
            </a:r>
            <a:r>
              <a:rPr lang="en-US" b="1" dirty="0" smtClean="0">
                <a:solidFill>
                  <a:srgbClr val="0000FF"/>
                </a:solidFill>
              </a:rPr>
              <a:t>nd indeed you can get as close to                as you please, as long as you don’t pick              . No matter how sufficiently close you are to               ,  one of these nuisance     ‘s will be there to mess you up!</a:t>
            </a:r>
            <a:endParaRPr lang="en-US" b="1" dirty="0">
              <a:solidFill>
                <a:srgbClr val="0000FF"/>
              </a:solidFill>
            </a:endParaRPr>
          </a:p>
        </p:txBody>
      </p:sp>
      <p:pic>
        <p:nvPicPr>
          <p:cNvPr id="4" name="Picture 3"/>
          <p:cNvPicPr>
            <a:picLocks noChangeAspect="1"/>
          </p:cNvPicPr>
          <p:nvPr/>
        </p:nvPicPr>
        <p:blipFill>
          <a:blip r:embed="rId2"/>
          <a:stretch>
            <a:fillRect/>
          </a:stretch>
        </p:blipFill>
        <p:spPr>
          <a:xfrm>
            <a:off x="2213570" y="1128361"/>
            <a:ext cx="3641979" cy="860552"/>
          </a:xfrm>
          <a:prstGeom prst="rect">
            <a:avLst/>
          </a:prstGeom>
        </p:spPr>
      </p:pic>
      <p:pic>
        <p:nvPicPr>
          <p:cNvPr id="5" name="Picture 4"/>
          <p:cNvPicPr>
            <a:picLocks noChangeAspect="1"/>
          </p:cNvPicPr>
          <p:nvPr/>
        </p:nvPicPr>
        <p:blipFill>
          <a:blip r:embed="rId3"/>
          <a:stretch>
            <a:fillRect/>
          </a:stretch>
        </p:blipFill>
        <p:spPr>
          <a:xfrm>
            <a:off x="6225005" y="2373746"/>
            <a:ext cx="1028700" cy="355600"/>
          </a:xfrm>
          <a:prstGeom prst="rect">
            <a:avLst/>
          </a:prstGeom>
        </p:spPr>
      </p:pic>
      <p:pic>
        <p:nvPicPr>
          <p:cNvPr id="6" name="Picture 5"/>
          <p:cNvPicPr>
            <a:picLocks noChangeAspect="1"/>
          </p:cNvPicPr>
          <p:nvPr/>
        </p:nvPicPr>
        <p:blipFill>
          <a:blip r:embed="rId4"/>
          <a:stretch>
            <a:fillRect/>
          </a:stretch>
        </p:blipFill>
        <p:spPr>
          <a:xfrm>
            <a:off x="6603815" y="2677276"/>
            <a:ext cx="1089660" cy="1145540"/>
          </a:xfrm>
          <a:prstGeom prst="rect">
            <a:avLst/>
          </a:prstGeom>
        </p:spPr>
      </p:pic>
      <p:pic>
        <p:nvPicPr>
          <p:cNvPr id="7" name="Picture 6"/>
          <p:cNvPicPr>
            <a:picLocks noChangeAspect="1"/>
          </p:cNvPicPr>
          <p:nvPr/>
        </p:nvPicPr>
        <p:blipFill>
          <a:blip r:embed="rId5"/>
          <a:stretch>
            <a:fillRect/>
          </a:stretch>
        </p:blipFill>
        <p:spPr>
          <a:xfrm>
            <a:off x="7175158" y="3767005"/>
            <a:ext cx="1183259" cy="430276"/>
          </a:xfrm>
          <a:prstGeom prst="rect">
            <a:avLst/>
          </a:prstGeom>
        </p:spPr>
      </p:pic>
      <p:pic>
        <p:nvPicPr>
          <p:cNvPr id="8" name="Picture 7"/>
          <p:cNvPicPr>
            <a:picLocks noChangeAspect="1"/>
          </p:cNvPicPr>
          <p:nvPr/>
        </p:nvPicPr>
        <p:blipFill>
          <a:blip r:embed="rId6"/>
          <a:stretch>
            <a:fillRect/>
          </a:stretch>
        </p:blipFill>
        <p:spPr>
          <a:xfrm>
            <a:off x="4163765" y="4624429"/>
            <a:ext cx="321170" cy="321170"/>
          </a:xfrm>
          <a:prstGeom prst="rect">
            <a:avLst/>
          </a:prstGeom>
        </p:spPr>
      </p:pic>
    </p:spTree>
    <p:extLst>
      <p:ext uri="{BB962C8B-B14F-4D97-AF65-F5344CB8AC3E}">
        <p14:creationId xmlns:p14="http://schemas.microsoft.com/office/powerpoint/2010/main" val="27183370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ppt_x"/>
                                          </p:val>
                                        </p:tav>
                                        <p:tav tm="100000">
                                          <p:val>
                                            <p:strVal val="#ppt_x"/>
                                          </p:val>
                                        </p:tav>
                                      </p:tavLst>
                                    </p:anim>
                                    <p:anim calcmode="lin" valueType="num">
                                      <p:cBhvr additive="base">
                                        <p:cTn id="28" dur="500" fill="hold"/>
                                        <p:tgtEl>
                                          <p:spTgt spid="6"/>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2472" y="237836"/>
            <a:ext cx="8571346" cy="6296891"/>
          </a:xfrm>
        </p:spPr>
        <p:txBody>
          <a:bodyPr/>
          <a:lstStyle/>
          <a:p>
            <a:pPr marL="0" indent="0" algn="ctr">
              <a:buNone/>
            </a:pPr>
            <a:r>
              <a:rPr lang="en-US" b="1" dirty="0" smtClean="0">
                <a:solidFill>
                  <a:srgbClr val="FF0000"/>
                </a:solidFill>
              </a:rPr>
              <a:t>End of amendments. </a:t>
            </a:r>
          </a:p>
          <a:p>
            <a:pPr marL="0" indent="0">
              <a:buNone/>
            </a:pPr>
            <a:r>
              <a:rPr lang="en-US" b="1" dirty="0" smtClean="0">
                <a:solidFill>
                  <a:srgbClr val="0000FF"/>
                </a:solidFill>
              </a:rPr>
              <a:t>One of the </a:t>
            </a:r>
            <a:r>
              <a:rPr lang="en-US" sz="3600" b="1" dirty="0" smtClean="0">
                <a:solidFill>
                  <a:srgbClr val="FF0000"/>
                </a:solidFill>
              </a:rPr>
              <a:t>important things </a:t>
            </a:r>
            <a:r>
              <a:rPr lang="en-US" b="1" dirty="0" smtClean="0">
                <a:solidFill>
                  <a:srgbClr val="0000FF"/>
                </a:solidFill>
              </a:rPr>
              <a:t>to remember about limits is that the value of           plays no role (it may not even exist if      is not defined at     ).</a:t>
            </a:r>
          </a:p>
          <a:p>
            <a:pPr marL="0" indent="0">
              <a:buNone/>
            </a:pPr>
            <a:r>
              <a:rPr lang="en-US" b="1" dirty="0" smtClean="0">
                <a:solidFill>
                  <a:srgbClr val="0000FF"/>
                </a:solidFill>
              </a:rPr>
              <a:t>For example, we will learn later that</a:t>
            </a:r>
          </a:p>
          <a:p>
            <a:pPr marL="0" indent="0">
              <a:buNone/>
            </a:pPr>
            <a:endParaRPr lang="en-US" b="1" dirty="0">
              <a:solidFill>
                <a:srgbClr val="0000FF"/>
              </a:solidFill>
            </a:endParaRPr>
          </a:p>
          <a:p>
            <a:pPr marL="0" indent="0">
              <a:buNone/>
            </a:pPr>
            <a:endParaRPr lang="en-US" b="1" dirty="0" smtClean="0">
              <a:solidFill>
                <a:srgbClr val="0000FF"/>
              </a:solidFill>
            </a:endParaRPr>
          </a:p>
          <a:p>
            <a:pPr marL="0" indent="0">
              <a:buNone/>
            </a:pPr>
            <a:endParaRPr lang="en-US" b="1" dirty="0">
              <a:solidFill>
                <a:srgbClr val="0000FF"/>
              </a:solidFill>
            </a:endParaRPr>
          </a:p>
          <a:p>
            <a:pPr marL="0" indent="0">
              <a:buNone/>
            </a:pPr>
            <a:r>
              <a:rPr lang="en-US" b="1" dirty="0" smtClean="0">
                <a:solidFill>
                  <a:srgbClr val="0000FF"/>
                </a:solidFill>
              </a:rPr>
              <a:t>But the function is not defined at         (why?)</a:t>
            </a:r>
            <a:endParaRPr lang="en-US" b="1" dirty="0">
              <a:solidFill>
                <a:srgbClr val="0000FF"/>
              </a:solidFill>
            </a:endParaRPr>
          </a:p>
        </p:txBody>
      </p:sp>
      <p:pic>
        <p:nvPicPr>
          <p:cNvPr id="4" name="Picture 3"/>
          <p:cNvPicPr>
            <a:picLocks noChangeAspect="1"/>
          </p:cNvPicPr>
          <p:nvPr/>
        </p:nvPicPr>
        <p:blipFill>
          <a:blip r:embed="rId2"/>
          <a:stretch>
            <a:fillRect/>
          </a:stretch>
        </p:blipFill>
        <p:spPr>
          <a:xfrm>
            <a:off x="863821" y="2516200"/>
            <a:ext cx="291973" cy="291973"/>
          </a:xfrm>
          <a:prstGeom prst="rect">
            <a:avLst/>
          </a:prstGeom>
        </p:spPr>
      </p:pic>
      <p:pic>
        <p:nvPicPr>
          <p:cNvPr id="5" name="Picture 4"/>
          <p:cNvPicPr>
            <a:picLocks noChangeAspect="1"/>
          </p:cNvPicPr>
          <p:nvPr/>
        </p:nvPicPr>
        <p:blipFill>
          <a:blip r:embed="rId3"/>
          <a:stretch>
            <a:fillRect/>
          </a:stretch>
        </p:blipFill>
        <p:spPr>
          <a:xfrm>
            <a:off x="5727411" y="1469668"/>
            <a:ext cx="838200" cy="469900"/>
          </a:xfrm>
          <a:prstGeom prst="rect">
            <a:avLst/>
          </a:prstGeom>
        </p:spPr>
      </p:pic>
      <p:pic>
        <p:nvPicPr>
          <p:cNvPr id="6" name="Picture 5"/>
          <p:cNvPicPr>
            <a:picLocks noChangeAspect="1"/>
          </p:cNvPicPr>
          <p:nvPr/>
        </p:nvPicPr>
        <p:blipFill>
          <a:blip r:embed="rId4"/>
          <a:stretch>
            <a:fillRect/>
          </a:stretch>
        </p:blipFill>
        <p:spPr>
          <a:xfrm>
            <a:off x="5211150" y="1916477"/>
            <a:ext cx="338074" cy="507111"/>
          </a:xfrm>
          <a:prstGeom prst="rect">
            <a:avLst/>
          </a:prstGeom>
        </p:spPr>
      </p:pic>
      <p:pic>
        <p:nvPicPr>
          <p:cNvPr id="7" name="Picture 6"/>
          <p:cNvPicPr>
            <a:picLocks noChangeAspect="1"/>
          </p:cNvPicPr>
          <p:nvPr/>
        </p:nvPicPr>
        <p:blipFill>
          <a:blip r:embed="rId5"/>
          <a:stretch>
            <a:fillRect/>
          </a:stretch>
        </p:blipFill>
        <p:spPr>
          <a:xfrm>
            <a:off x="1192675" y="3616358"/>
            <a:ext cx="6838315" cy="1459865"/>
          </a:xfrm>
          <a:prstGeom prst="rect">
            <a:avLst/>
          </a:prstGeom>
        </p:spPr>
      </p:pic>
      <p:pic>
        <p:nvPicPr>
          <p:cNvPr id="8" name="Picture 7"/>
          <p:cNvPicPr>
            <a:picLocks noChangeAspect="1"/>
          </p:cNvPicPr>
          <p:nvPr/>
        </p:nvPicPr>
        <p:blipFill>
          <a:blip r:embed="rId6"/>
          <a:stretch>
            <a:fillRect/>
          </a:stretch>
        </p:blipFill>
        <p:spPr>
          <a:xfrm>
            <a:off x="6052416" y="5214792"/>
            <a:ext cx="628650" cy="628650"/>
          </a:xfrm>
          <a:prstGeom prst="rect">
            <a:avLst/>
          </a:prstGeom>
        </p:spPr>
      </p:pic>
    </p:spTree>
    <p:extLst>
      <p:ext uri="{BB962C8B-B14F-4D97-AF65-F5344CB8AC3E}">
        <p14:creationId xmlns:p14="http://schemas.microsoft.com/office/powerpoint/2010/main" val="4726532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8"/>
                                        </p:tgtEl>
                                        <p:attrNameLst>
                                          <p:attrName>style.visibility</p:attrName>
                                        </p:attrNameLst>
                                      </p:cBhvr>
                                      <p:to>
                                        <p:strVal val="visible"/>
                                      </p:to>
                                    </p:set>
                                    <p:anim calcmode="lin" valueType="num">
                                      <p:cBhvr additive="base">
                                        <p:cTn id="47" dur="500" fill="hold"/>
                                        <p:tgtEl>
                                          <p:spTgt spid="8"/>
                                        </p:tgtEl>
                                        <p:attrNameLst>
                                          <p:attrName>ppt_x</p:attrName>
                                        </p:attrNameLst>
                                      </p:cBhvr>
                                      <p:tavLst>
                                        <p:tav tm="0">
                                          <p:val>
                                            <p:strVal val="#ppt_x"/>
                                          </p:val>
                                        </p:tav>
                                        <p:tav tm="100000">
                                          <p:val>
                                            <p:strVal val="#ppt_x"/>
                                          </p:val>
                                        </p:tav>
                                      </p:tavLst>
                                    </p:anim>
                                    <p:anim calcmode="lin" valueType="num">
                                      <p:cBhvr additive="base">
                                        <p:cTn id="4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9381" y="237836"/>
            <a:ext cx="8663709" cy="6296891"/>
          </a:xfrm>
        </p:spPr>
        <p:txBody>
          <a:bodyPr/>
          <a:lstStyle/>
          <a:p>
            <a:pPr marL="0" indent="0" algn="ctr">
              <a:buNone/>
            </a:pPr>
            <a:r>
              <a:rPr lang="en-US" b="1" dirty="0" smtClean="0">
                <a:solidFill>
                  <a:srgbClr val="FF0000"/>
                </a:solidFill>
              </a:rPr>
              <a:t>WARNING</a:t>
            </a:r>
          </a:p>
          <a:p>
            <a:pPr marL="0" indent="0">
              <a:buNone/>
            </a:pPr>
            <a:r>
              <a:rPr lang="en-US" b="1" dirty="0" smtClean="0">
                <a:solidFill>
                  <a:srgbClr val="0000FF"/>
                </a:solidFill>
              </a:rPr>
              <a:t>Your calculator may lead you astray! Here is a table of three functions, with decreasing       ‘s.</a:t>
            </a:r>
          </a:p>
        </p:txBody>
      </p:sp>
      <p:pic>
        <p:nvPicPr>
          <p:cNvPr id="4" name="Picture 3" descr="Picture 5.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9381" y="1988126"/>
            <a:ext cx="8663709" cy="4708237"/>
          </a:xfrm>
          <a:prstGeom prst="rect">
            <a:avLst/>
          </a:prstGeom>
        </p:spPr>
      </p:pic>
      <p:pic>
        <p:nvPicPr>
          <p:cNvPr id="5" name="Picture 4"/>
          <p:cNvPicPr>
            <a:picLocks noChangeAspect="1"/>
          </p:cNvPicPr>
          <p:nvPr/>
        </p:nvPicPr>
        <p:blipFill>
          <a:blip r:embed="rId4"/>
          <a:stretch>
            <a:fillRect/>
          </a:stretch>
        </p:blipFill>
        <p:spPr>
          <a:xfrm>
            <a:off x="7453065" y="1460975"/>
            <a:ext cx="321170" cy="321170"/>
          </a:xfrm>
          <a:prstGeom prst="rect">
            <a:avLst/>
          </a:prstGeom>
        </p:spPr>
      </p:pic>
    </p:spTree>
    <p:extLst>
      <p:ext uri="{BB962C8B-B14F-4D97-AF65-F5344CB8AC3E}">
        <p14:creationId xmlns:p14="http://schemas.microsoft.com/office/powerpoint/2010/main" val="15089346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5548" y="92366"/>
            <a:ext cx="8696722" cy="6520942"/>
          </a:xfrm>
        </p:spPr>
        <p:txBody>
          <a:bodyPr>
            <a:normAutofit/>
          </a:bodyPr>
          <a:lstStyle/>
          <a:p>
            <a:pPr marL="0" indent="0">
              <a:buNone/>
            </a:pPr>
            <a:r>
              <a:rPr lang="en-US" b="1" dirty="0" smtClean="0">
                <a:solidFill>
                  <a:srgbClr val="0000FF"/>
                </a:solidFill>
              </a:rPr>
              <a:t>We will learn later how to compute limits correctly and avoid pitfalls.</a:t>
            </a:r>
          </a:p>
          <a:p>
            <a:pPr marL="0" indent="0">
              <a:buNone/>
            </a:pPr>
            <a:r>
              <a:rPr lang="en-US" b="1" dirty="0" smtClean="0">
                <a:solidFill>
                  <a:srgbClr val="0000FF"/>
                </a:solidFill>
              </a:rPr>
              <a:t>But first we want to introduce two additional kinds of limits, called respectively </a:t>
            </a:r>
            <a:r>
              <a:rPr lang="en-US" b="1" dirty="0" smtClean="0">
                <a:solidFill>
                  <a:srgbClr val="FF0000"/>
                </a:solidFill>
              </a:rPr>
              <a:t>one-sided </a:t>
            </a:r>
            <a:r>
              <a:rPr lang="en-US" b="1" dirty="0" smtClean="0">
                <a:solidFill>
                  <a:srgbClr val="0000FF"/>
                </a:solidFill>
              </a:rPr>
              <a:t>and </a:t>
            </a:r>
            <a:r>
              <a:rPr lang="en-US" b="1" dirty="0" smtClean="0">
                <a:solidFill>
                  <a:srgbClr val="FF0000"/>
                </a:solidFill>
              </a:rPr>
              <a:t>infinite</a:t>
            </a:r>
            <a:r>
              <a:rPr lang="en-US" b="1" dirty="0" smtClean="0">
                <a:solidFill>
                  <a:srgbClr val="0000FF"/>
                </a:solidFill>
              </a:rPr>
              <a:t>.</a:t>
            </a:r>
          </a:p>
          <a:p>
            <a:pPr marL="0" indent="0">
              <a:spcBef>
                <a:spcPts val="2568"/>
              </a:spcBef>
              <a:buNone/>
            </a:pPr>
            <a:r>
              <a:rPr lang="en-US" b="1" dirty="0" smtClean="0">
                <a:solidFill>
                  <a:srgbClr val="FF0000"/>
                </a:solidFill>
              </a:rPr>
              <a:t>One-sided</a:t>
            </a:r>
            <a:r>
              <a:rPr lang="en-US" b="1" dirty="0" smtClean="0">
                <a:solidFill>
                  <a:srgbClr val="0000FF"/>
                </a:solidFill>
              </a:rPr>
              <a:t>. The idea, which we have already met, is to limit (</a:t>
            </a:r>
            <a:r>
              <a:rPr lang="en-US" b="1" dirty="0" smtClean="0">
                <a:solidFill>
                  <a:srgbClr val="008000"/>
                </a:solidFill>
              </a:rPr>
              <a:t>in the meaning of bounding ourselves to…</a:t>
            </a:r>
            <a:r>
              <a:rPr lang="en-US" b="1" dirty="0" smtClean="0">
                <a:solidFill>
                  <a:srgbClr val="0000FF"/>
                </a:solidFill>
              </a:rPr>
              <a:t>   </a:t>
            </a:r>
            <a:r>
              <a:rPr lang="en-US" sz="3600" b="1" dirty="0" smtClean="0">
                <a:solidFill>
                  <a:srgbClr val="FF0000"/>
                </a:solidFill>
                <a:sym typeface="Wingdings"/>
              </a:rPr>
              <a:t></a:t>
            </a:r>
            <a:r>
              <a:rPr lang="en-US" b="1" dirty="0" smtClean="0">
                <a:solidFill>
                  <a:srgbClr val="0000FF"/>
                </a:solidFill>
                <a:sym typeface="Wingdings"/>
              </a:rPr>
              <a:t>) the values of       to be just on one side of         </a:t>
            </a:r>
          </a:p>
          <a:p>
            <a:pPr marL="0" indent="0">
              <a:spcBef>
                <a:spcPts val="768"/>
              </a:spcBef>
              <a:buNone/>
            </a:pPr>
            <a:r>
              <a:rPr lang="en-US" b="1" dirty="0">
                <a:solidFill>
                  <a:srgbClr val="0000FF"/>
                </a:solidFill>
                <a:sym typeface="Wingdings"/>
              </a:rPr>
              <a:t> </a:t>
            </a:r>
            <a:r>
              <a:rPr lang="en-US" b="1" dirty="0" smtClean="0">
                <a:solidFill>
                  <a:srgbClr val="0000FF"/>
                </a:solidFill>
                <a:sym typeface="Wingdings"/>
              </a:rPr>
              <a:t>     (if it makes sense, i.e. the function      is </a:t>
            </a:r>
            <a:r>
              <a:rPr lang="en-US" b="1" i="1" dirty="0" smtClean="0">
                <a:solidFill>
                  <a:srgbClr val="FF0000"/>
                </a:solidFill>
                <a:sym typeface="Wingdings"/>
              </a:rPr>
              <a:t>defined</a:t>
            </a:r>
            <a:r>
              <a:rPr lang="en-US" b="1" dirty="0" smtClean="0">
                <a:solidFill>
                  <a:srgbClr val="0000FF"/>
                </a:solidFill>
                <a:sym typeface="Wingdings"/>
              </a:rPr>
              <a:t> on that side). Obviously we can have </a:t>
            </a:r>
            <a:r>
              <a:rPr lang="en-US" b="1" dirty="0" smtClean="0">
                <a:solidFill>
                  <a:srgbClr val="FF0000"/>
                </a:solidFill>
                <a:sym typeface="Wingdings"/>
              </a:rPr>
              <a:t>two</a:t>
            </a:r>
            <a:r>
              <a:rPr lang="en-US" b="1" dirty="0" smtClean="0">
                <a:solidFill>
                  <a:srgbClr val="0000FF"/>
                </a:solidFill>
                <a:sym typeface="Wingdings"/>
              </a:rPr>
              <a:t> sides, coming in towards       from the left </a:t>
            </a:r>
            <a:r>
              <a:rPr lang="en-US" b="1" dirty="0">
                <a:solidFill>
                  <a:srgbClr val="0000FF"/>
                </a:solidFill>
                <a:sym typeface="Wingdings"/>
              </a:rPr>
              <a:t>o</a:t>
            </a:r>
            <a:r>
              <a:rPr lang="en-US" b="1" dirty="0" smtClean="0">
                <a:solidFill>
                  <a:srgbClr val="0000FF"/>
                </a:solidFill>
                <a:sym typeface="Wingdings"/>
              </a:rPr>
              <a:t>r the right</a:t>
            </a:r>
            <a:endParaRPr lang="en-US" b="1" dirty="0" smtClean="0">
              <a:solidFill>
                <a:srgbClr val="0000FF"/>
              </a:solidFill>
            </a:endParaRPr>
          </a:p>
          <a:p>
            <a:pPr marL="0" indent="0">
              <a:buNone/>
            </a:pPr>
            <a:endParaRPr lang="en-US" b="1" dirty="0">
              <a:solidFill>
                <a:srgbClr val="0000FF"/>
              </a:solidFill>
            </a:endParaRPr>
          </a:p>
        </p:txBody>
      </p:sp>
      <p:pic>
        <p:nvPicPr>
          <p:cNvPr id="5" name="Picture 4"/>
          <p:cNvPicPr>
            <a:picLocks noChangeAspect="1"/>
          </p:cNvPicPr>
          <p:nvPr/>
        </p:nvPicPr>
        <p:blipFill>
          <a:blip r:embed="rId2"/>
          <a:stretch>
            <a:fillRect/>
          </a:stretch>
        </p:blipFill>
        <p:spPr>
          <a:xfrm>
            <a:off x="4190221" y="4135021"/>
            <a:ext cx="321170" cy="321170"/>
          </a:xfrm>
          <a:prstGeom prst="rect">
            <a:avLst/>
          </a:prstGeom>
        </p:spPr>
      </p:pic>
      <p:pic>
        <p:nvPicPr>
          <p:cNvPr id="6" name="Picture 5"/>
          <p:cNvPicPr>
            <a:picLocks noChangeAspect="1"/>
          </p:cNvPicPr>
          <p:nvPr/>
        </p:nvPicPr>
        <p:blipFill>
          <a:blip r:embed="rId3"/>
          <a:stretch>
            <a:fillRect/>
          </a:stretch>
        </p:blipFill>
        <p:spPr>
          <a:xfrm>
            <a:off x="312713" y="4716992"/>
            <a:ext cx="321170" cy="321170"/>
          </a:xfrm>
          <a:prstGeom prst="rect">
            <a:avLst/>
          </a:prstGeom>
        </p:spPr>
      </p:pic>
      <p:pic>
        <p:nvPicPr>
          <p:cNvPr id="7" name="Picture 6"/>
          <p:cNvPicPr>
            <a:picLocks noChangeAspect="1"/>
          </p:cNvPicPr>
          <p:nvPr/>
        </p:nvPicPr>
        <p:blipFill>
          <a:blip r:embed="rId4"/>
          <a:stretch>
            <a:fillRect/>
          </a:stretch>
        </p:blipFill>
        <p:spPr>
          <a:xfrm>
            <a:off x="6742865" y="4613019"/>
            <a:ext cx="371881" cy="557822"/>
          </a:xfrm>
          <a:prstGeom prst="rect">
            <a:avLst/>
          </a:prstGeom>
        </p:spPr>
      </p:pic>
      <p:pic>
        <p:nvPicPr>
          <p:cNvPr id="8" name="Picture 7"/>
          <p:cNvPicPr>
            <a:picLocks noChangeAspect="1"/>
          </p:cNvPicPr>
          <p:nvPr/>
        </p:nvPicPr>
        <p:blipFill>
          <a:blip r:embed="rId5"/>
          <a:stretch>
            <a:fillRect/>
          </a:stretch>
        </p:blipFill>
        <p:spPr>
          <a:xfrm>
            <a:off x="3613427" y="5689443"/>
            <a:ext cx="321170" cy="321170"/>
          </a:xfrm>
          <a:prstGeom prst="rect">
            <a:avLst/>
          </a:prstGeom>
        </p:spPr>
      </p:pic>
    </p:spTree>
    <p:extLst>
      <p:ext uri="{BB962C8B-B14F-4D97-AF65-F5344CB8AC3E}">
        <p14:creationId xmlns:p14="http://schemas.microsoft.com/office/powerpoint/2010/main" val="656219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fill="hold"/>
                                        <p:tgtEl>
                                          <p:spTgt spid="7"/>
                                        </p:tgtEl>
                                        <p:attrNameLst>
                                          <p:attrName>ppt_x</p:attrName>
                                        </p:attrNameLst>
                                      </p:cBhvr>
                                      <p:tavLst>
                                        <p:tav tm="0">
                                          <p:val>
                                            <p:strVal val="#ppt_x"/>
                                          </p:val>
                                        </p:tav>
                                        <p:tav tm="100000">
                                          <p:val>
                                            <p:strVal val="#ppt_x"/>
                                          </p:val>
                                        </p:tav>
                                      </p:tavLst>
                                    </p:anim>
                                    <p:anim calcmode="lin" valueType="num">
                                      <p:cBhvr additive="base">
                                        <p:cTn id="36" dur="500" fill="hold"/>
                                        <p:tgtEl>
                                          <p:spTgt spid="7"/>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additive="base">
                                        <p:cTn id="39" dur="500" fill="hold"/>
                                        <p:tgtEl>
                                          <p:spTgt spid="8"/>
                                        </p:tgtEl>
                                        <p:attrNameLst>
                                          <p:attrName>ppt_x</p:attrName>
                                        </p:attrNameLst>
                                      </p:cBhvr>
                                      <p:tavLst>
                                        <p:tav tm="0">
                                          <p:val>
                                            <p:strVal val="#ppt_x"/>
                                          </p:val>
                                        </p:tav>
                                        <p:tav tm="100000">
                                          <p:val>
                                            <p:strVal val="#ppt_x"/>
                                          </p:val>
                                        </p:tav>
                                      </p:tavLst>
                                    </p:anim>
                                    <p:anim calcmode="lin" valueType="num">
                                      <p:cBhvr additive="base">
                                        <p:cTn id="4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843</TotalTime>
  <Words>664</Words>
  <Application>Microsoft Macintosh PowerPoint</Application>
  <PresentationFormat>On-screen Show (4:3)</PresentationFormat>
  <Paragraphs>58</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LIMITS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Functions</dc:title>
  <dc:creator>Mario Borelli</dc:creator>
  <cp:lastModifiedBy>Mario Borelli</cp:lastModifiedBy>
  <cp:revision>104</cp:revision>
  <dcterms:created xsi:type="dcterms:W3CDTF">2011-08-21T14:29:24Z</dcterms:created>
  <dcterms:modified xsi:type="dcterms:W3CDTF">2011-08-29T19:59:10Z</dcterms:modified>
</cp:coreProperties>
</file>